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7" r:id="rId2"/>
    <p:sldId id="296" r:id="rId3"/>
    <p:sldId id="258" r:id="rId4"/>
    <p:sldId id="261" r:id="rId5"/>
    <p:sldId id="259" r:id="rId6"/>
    <p:sldId id="262" r:id="rId7"/>
    <p:sldId id="263" r:id="rId8"/>
    <p:sldId id="264" r:id="rId9"/>
    <p:sldId id="290" r:id="rId10"/>
    <p:sldId id="292" r:id="rId11"/>
    <p:sldId id="29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4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8" r:id="rId37"/>
    <p:sldId id="299" r:id="rId38"/>
  </p:sldIdLst>
  <p:sldSz cx="11522075" cy="6859588"/>
  <p:notesSz cx="6858000" cy="9144000"/>
  <p:custDataLst>
    <p:tags r:id="rId40"/>
  </p:custDataLst>
  <p:defaultTextStyle>
    <a:defPPr>
      <a:defRPr lang="zh-CN"/>
    </a:defPPr>
    <a:lvl1pPr marL="0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899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799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698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598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497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397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1296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7196" algn="l" defTabSz="9517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11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76200" dist="762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12128"/>
        <c:axId val="44701312"/>
      </c:barChart>
      <c:catAx>
        <c:axId val="753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方正中等线简体" panose="03000509000000000000" pitchFamily="65" charset="-122"/>
                <a:cs typeface="+mn-cs"/>
              </a:defRPr>
            </a:pPr>
            <a:endParaRPr lang="zh-CN"/>
          </a:p>
        </c:txPr>
        <c:crossAx val="44701312"/>
        <c:crosses val="autoZero"/>
        <c:auto val="1"/>
        <c:lblAlgn val="ctr"/>
        <c:lblOffset val="100"/>
        <c:noMultiLvlLbl val="0"/>
      </c:catAx>
      <c:valAx>
        <c:axId val="4470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方正中等线简体" panose="03000509000000000000" pitchFamily="65" charset="-122"/>
                <a:cs typeface="+mn-cs"/>
              </a:defRPr>
            </a:pPr>
            <a:endParaRPr lang="zh-CN"/>
          </a:p>
        </c:txPr>
        <c:crossAx val="75312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bg1"/>
          </a:solidFill>
          <a:latin typeface="方正中等线简体" panose="03000509000000000000" pitchFamily="65" charset="-122"/>
          <a:ea typeface="方正中等线简体" panose="03000509000000000000" pitchFamily="65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3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899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799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698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598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497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397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1296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7196" algn="l" defTabSz="9517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29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44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548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4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31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61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31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3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130920"/>
            <a:ext cx="9793764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2" y="3887100"/>
            <a:ext cx="806545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1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6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5" y="274703"/>
            <a:ext cx="2592467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74703"/>
            <a:ext cx="7585366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6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407922"/>
            <a:ext cx="9793764" cy="136239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907387"/>
            <a:ext cx="9793764" cy="15005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8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7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5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1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71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7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600572"/>
            <a:ext cx="5088916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600572"/>
            <a:ext cx="5088916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35469"/>
            <a:ext cx="509091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99" indent="0">
              <a:buNone/>
              <a:defRPr sz="2100" b="1"/>
            </a:lvl2pPr>
            <a:lvl3pPr marL="951799" indent="0">
              <a:buNone/>
              <a:defRPr sz="1900" b="1"/>
            </a:lvl3pPr>
            <a:lvl4pPr marL="1427698" indent="0">
              <a:buNone/>
              <a:defRPr sz="1700" b="1"/>
            </a:lvl4pPr>
            <a:lvl5pPr marL="1903598" indent="0">
              <a:buNone/>
              <a:defRPr sz="1700" b="1"/>
            </a:lvl5pPr>
            <a:lvl6pPr marL="2379497" indent="0">
              <a:buNone/>
              <a:defRPr sz="1700" b="1"/>
            </a:lvl6pPr>
            <a:lvl7pPr marL="2855397" indent="0">
              <a:buNone/>
              <a:defRPr sz="1700" b="1"/>
            </a:lvl7pPr>
            <a:lvl8pPr marL="3331296" indent="0">
              <a:buNone/>
              <a:defRPr sz="1700" b="1"/>
            </a:lvl8pPr>
            <a:lvl9pPr marL="3807196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175379"/>
            <a:ext cx="509091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535469"/>
            <a:ext cx="509291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99" indent="0">
              <a:buNone/>
              <a:defRPr sz="2100" b="1"/>
            </a:lvl2pPr>
            <a:lvl3pPr marL="951799" indent="0">
              <a:buNone/>
              <a:defRPr sz="1900" b="1"/>
            </a:lvl3pPr>
            <a:lvl4pPr marL="1427698" indent="0">
              <a:buNone/>
              <a:defRPr sz="1700" b="1"/>
            </a:lvl4pPr>
            <a:lvl5pPr marL="1903598" indent="0">
              <a:buNone/>
              <a:defRPr sz="1700" b="1"/>
            </a:lvl5pPr>
            <a:lvl6pPr marL="2379497" indent="0">
              <a:buNone/>
              <a:defRPr sz="1700" b="1"/>
            </a:lvl6pPr>
            <a:lvl7pPr marL="2855397" indent="0">
              <a:buNone/>
              <a:defRPr sz="1700" b="1"/>
            </a:lvl7pPr>
            <a:lvl8pPr marL="3331296" indent="0">
              <a:buNone/>
              <a:defRPr sz="1700" b="1"/>
            </a:lvl8pPr>
            <a:lvl9pPr marL="3807196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175379"/>
            <a:ext cx="509291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73113"/>
            <a:ext cx="3790684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2" y="273115"/>
            <a:ext cx="6441160" cy="585446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4" y="1435434"/>
            <a:ext cx="3790684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75899" indent="0">
              <a:buNone/>
              <a:defRPr sz="1200"/>
            </a:lvl2pPr>
            <a:lvl3pPr marL="951799" indent="0">
              <a:buNone/>
              <a:defRPr sz="1000"/>
            </a:lvl3pPr>
            <a:lvl4pPr marL="1427698" indent="0">
              <a:buNone/>
              <a:defRPr sz="900"/>
            </a:lvl4pPr>
            <a:lvl5pPr marL="1903598" indent="0">
              <a:buNone/>
              <a:defRPr sz="900"/>
            </a:lvl5pPr>
            <a:lvl6pPr marL="2379497" indent="0">
              <a:buNone/>
              <a:defRPr sz="900"/>
            </a:lvl6pPr>
            <a:lvl7pPr marL="2855397" indent="0">
              <a:buNone/>
              <a:defRPr sz="900"/>
            </a:lvl7pPr>
            <a:lvl8pPr marL="3331296" indent="0">
              <a:buNone/>
              <a:defRPr sz="900"/>
            </a:lvl8pPr>
            <a:lvl9pPr marL="380719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801712"/>
            <a:ext cx="6913245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12917"/>
            <a:ext cx="6913245" cy="4115753"/>
          </a:xfrm>
        </p:spPr>
        <p:txBody>
          <a:bodyPr/>
          <a:lstStyle>
            <a:lvl1pPr marL="0" indent="0">
              <a:buNone/>
              <a:defRPr sz="3300"/>
            </a:lvl1pPr>
            <a:lvl2pPr marL="475899" indent="0">
              <a:buNone/>
              <a:defRPr sz="2900"/>
            </a:lvl2pPr>
            <a:lvl3pPr marL="951799" indent="0">
              <a:buNone/>
              <a:defRPr sz="2500"/>
            </a:lvl3pPr>
            <a:lvl4pPr marL="1427698" indent="0">
              <a:buNone/>
              <a:defRPr sz="2100"/>
            </a:lvl4pPr>
            <a:lvl5pPr marL="1903598" indent="0">
              <a:buNone/>
              <a:defRPr sz="2100"/>
            </a:lvl5pPr>
            <a:lvl6pPr marL="2379497" indent="0">
              <a:buNone/>
              <a:defRPr sz="2100"/>
            </a:lvl6pPr>
            <a:lvl7pPr marL="2855397" indent="0">
              <a:buNone/>
              <a:defRPr sz="2100"/>
            </a:lvl7pPr>
            <a:lvl8pPr marL="3331296" indent="0">
              <a:buNone/>
              <a:defRPr sz="2100"/>
            </a:lvl8pPr>
            <a:lvl9pPr marL="3807196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368581"/>
            <a:ext cx="6913245" cy="805048"/>
          </a:xfrm>
        </p:spPr>
        <p:txBody>
          <a:bodyPr/>
          <a:lstStyle>
            <a:lvl1pPr marL="0" indent="0">
              <a:buNone/>
              <a:defRPr sz="1500"/>
            </a:lvl1pPr>
            <a:lvl2pPr marL="475899" indent="0">
              <a:buNone/>
              <a:defRPr sz="1200"/>
            </a:lvl2pPr>
            <a:lvl3pPr marL="951799" indent="0">
              <a:buNone/>
              <a:defRPr sz="1000"/>
            </a:lvl3pPr>
            <a:lvl4pPr marL="1427698" indent="0">
              <a:buNone/>
              <a:defRPr sz="900"/>
            </a:lvl4pPr>
            <a:lvl5pPr marL="1903598" indent="0">
              <a:buNone/>
              <a:defRPr sz="900"/>
            </a:lvl5pPr>
            <a:lvl6pPr marL="2379497" indent="0">
              <a:buNone/>
              <a:defRPr sz="900"/>
            </a:lvl6pPr>
            <a:lvl7pPr marL="2855397" indent="0">
              <a:buNone/>
              <a:defRPr sz="900"/>
            </a:lvl7pPr>
            <a:lvl8pPr marL="3331296" indent="0">
              <a:buNone/>
              <a:defRPr sz="900"/>
            </a:lvl8pPr>
            <a:lvl9pPr marL="380719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5" y="274701"/>
            <a:ext cx="10369868" cy="1143265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5" y="1600572"/>
            <a:ext cx="10369868" cy="4527011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5" y="6357823"/>
            <a:ext cx="2688484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357823"/>
            <a:ext cx="3648658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8" y="6357823"/>
            <a:ext cx="2688484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8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51799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925" indent="-356925" algn="l" defTabSz="95179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337" indent="-297437" algn="l" defTabSz="95179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749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48" indent="-237950" algn="l" defTabSz="95179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548" indent="-237950" algn="l" defTabSz="95179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447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347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246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5146" indent="-237950" algn="l" defTabSz="9517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899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799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698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598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497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397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1296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196" algn="l" defTabSz="951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890181" y="1095888"/>
            <a:ext cx="9623384" cy="4784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56581" y="762728"/>
            <a:ext cx="1872208" cy="771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5"/>
          <p:cNvSpPr txBox="1"/>
          <p:nvPr/>
        </p:nvSpPr>
        <p:spPr>
          <a:xfrm>
            <a:off x="1803842" y="765498"/>
            <a:ext cx="159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 言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1495" y="1773610"/>
            <a:ext cx="8057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276395" y="1417712"/>
            <a:ext cx="1031096" cy="711796"/>
            <a:chOff x="-1697769" y="10550768"/>
            <a:chExt cx="1031096" cy="711796"/>
          </a:xfrm>
        </p:grpSpPr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-1697769" y="10550768"/>
              <a:ext cx="295999" cy="295999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-1277721" y="10808483"/>
              <a:ext cx="454081" cy="454081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-987309" y="10632858"/>
              <a:ext cx="320636" cy="320636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106615" y="4069486"/>
            <a:ext cx="1476948" cy="13380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66C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37965" y="4092253"/>
            <a:ext cx="1917773" cy="13380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66CC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41489" y="4092253"/>
            <a:ext cx="1476948" cy="13380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66CC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692116" y="4092253"/>
            <a:ext cx="1025587" cy="1338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66CC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799447" y="4092253"/>
            <a:ext cx="1476948" cy="1338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66CC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25087" y="3645818"/>
            <a:ext cx="730763" cy="472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662355" y="4761265"/>
            <a:ext cx="348934" cy="3465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40650" y="3881842"/>
            <a:ext cx="601671" cy="364354"/>
            <a:chOff x="940650" y="3924467"/>
            <a:chExt cx="601671" cy="364354"/>
          </a:xfrm>
        </p:grpSpPr>
        <p:sp>
          <p:nvSpPr>
            <p:cNvPr id="43" name="矩形 42"/>
            <p:cNvSpPr/>
            <p:nvPr/>
          </p:nvSpPr>
          <p:spPr>
            <a:xfrm>
              <a:off x="940650" y="4112111"/>
              <a:ext cx="231797" cy="1767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66CC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19921" y="3924467"/>
              <a:ext cx="422400" cy="2466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8726184" y="5083677"/>
            <a:ext cx="935603" cy="693198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242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87635" y="191175"/>
            <a:ext cx="6120680" cy="646331"/>
            <a:chOff x="-287635" y="191175"/>
            <a:chExt cx="6120680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9871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Enterprise honor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87635" y="191175"/>
              <a:ext cx="381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企业荣誉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sp>
        <p:nvSpPr>
          <p:cNvPr id="75" name="六边形 74"/>
          <p:cNvSpPr/>
          <p:nvPr/>
        </p:nvSpPr>
        <p:spPr>
          <a:xfrm>
            <a:off x="1550002" y="1462784"/>
            <a:ext cx="1069253" cy="92177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6" name="六边形 75"/>
          <p:cNvSpPr/>
          <p:nvPr/>
        </p:nvSpPr>
        <p:spPr>
          <a:xfrm>
            <a:off x="4278528" y="2493690"/>
            <a:ext cx="1770541" cy="152632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1823130" y="1829068"/>
            <a:ext cx="2736304" cy="2358883"/>
            <a:chOff x="1489683" y="1989634"/>
            <a:chExt cx="3191234" cy="2751064"/>
          </a:xfrm>
        </p:grpSpPr>
        <p:sp>
          <p:nvSpPr>
            <p:cNvPr id="78" name="六边形 77"/>
            <p:cNvSpPr/>
            <p:nvPr/>
          </p:nvSpPr>
          <p:spPr>
            <a:xfrm>
              <a:off x="1489683" y="1989634"/>
              <a:ext cx="3191234" cy="275106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9" name="六边形 78"/>
            <p:cNvSpPr/>
            <p:nvPr/>
          </p:nvSpPr>
          <p:spPr>
            <a:xfrm>
              <a:off x="1642849" y="2152424"/>
              <a:ext cx="2813560" cy="2425483"/>
            </a:xfrm>
            <a:prstGeom prst="hexagon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806577" y="2511688"/>
            <a:ext cx="4283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Freeform 508"/>
          <p:cNvSpPr>
            <a:spLocks/>
          </p:cNvSpPr>
          <p:nvPr/>
        </p:nvSpPr>
        <p:spPr bwMode="auto">
          <a:xfrm>
            <a:off x="6985173" y="209035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Line 509"/>
          <p:cNvSpPr>
            <a:spLocks noChangeShapeType="1"/>
          </p:cNvSpPr>
          <p:nvPr/>
        </p:nvSpPr>
        <p:spPr bwMode="auto">
          <a:xfrm flipV="1">
            <a:off x="6985173" y="209035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Line 510"/>
          <p:cNvSpPr>
            <a:spLocks noChangeShapeType="1"/>
          </p:cNvSpPr>
          <p:nvPr/>
        </p:nvSpPr>
        <p:spPr bwMode="auto">
          <a:xfrm>
            <a:off x="6985173" y="200463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Line 511"/>
          <p:cNvSpPr>
            <a:spLocks noChangeShapeType="1"/>
          </p:cNvSpPr>
          <p:nvPr/>
        </p:nvSpPr>
        <p:spPr bwMode="auto">
          <a:xfrm>
            <a:off x="6985173" y="200463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625133" y="1829068"/>
            <a:ext cx="3993649" cy="523220"/>
            <a:chOff x="6625133" y="1829068"/>
            <a:chExt cx="3993649" cy="523220"/>
          </a:xfrm>
        </p:grpSpPr>
        <p:sp>
          <p:nvSpPr>
            <p:cNvPr id="91" name="Freeform 512"/>
            <p:cNvSpPr>
              <a:spLocks/>
            </p:cNvSpPr>
            <p:nvPr/>
          </p:nvSpPr>
          <p:spPr bwMode="auto">
            <a:xfrm>
              <a:off x="6625133" y="1923669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41157" y="1829068"/>
              <a:ext cx="3777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资质荣誉</a:t>
              </a:r>
              <a:endParaRPr lang="zh-CN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六边形 76"/>
          <p:cNvSpPr/>
          <p:nvPr/>
        </p:nvSpPr>
        <p:spPr>
          <a:xfrm>
            <a:off x="966290" y="2597579"/>
            <a:ext cx="764759" cy="65927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3074" name="Picture 2" descr="C:\Documents and Settings\Administrator\桌面\奖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4676" y="4402764"/>
            <a:ext cx="1251145" cy="16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istrator\桌面\奖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658" y="4458058"/>
            <a:ext cx="3061194" cy="16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6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438" y="189434"/>
            <a:ext cx="4952617" cy="646331"/>
            <a:chOff x="360438" y="189434"/>
            <a:chExt cx="4952617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6469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24733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Product distribution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产品分布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12324" y="2029178"/>
            <a:ext cx="2477305" cy="1040576"/>
            <a:chOff x="8784483" y="2133650"/>
            <a:chExt cx="2477305" cy="1040576"/>
          </a:xfrm>
        </p:grpSpPr>
        <p:sp>
          <p:nvSpPr>
            <p:cNvPr id="87" name="TextBox 86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612324" y="3253314"/>
            <a:ext cx="2477305" cy="1040576"/>
            <a:chOff x="8784483" y="2133650"/>
            <a:chExt cx="2477305" cy="1040576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612324" y="4552692"/>
            <a:ext cx="2477305" cy="1037342"/>
            <a:chOff x="8784483" y="2133650"/>
            <a:chExt cx="2477305" cy="1037342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565698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KSO_Shape"/>
          <p:cNvGrpSpPr>
            <a:grpSpLocks/>
          </p:cNvGrpSpPr>
          <p:nvPr/>
        </p:nvGrpSpPr>
        <p:grpSpPr bwMode="auto">
          <a:xfrm>
            <a:off x="1800597" y="1197546"/>
            <a:ext cx="5953123" cy="4921259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26" name="内蒙古"/>
            <p:cNvSpPr>
              <a:spLocks/>
            </p:cNvSpPr>
            <p:nvPr/>
          </p:nvSpPr>
          <p:spPr bwMode="auto">
            <a:xfrm>
              <a:off x="3781357" y="1323171"/>
              <a:ext cx="2555481" cy="2179593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27" name="甘肃"/>
            <p:cNvSpPr>
              <a:spLocks/>
            </p:cNvSpPr>
            <p:nvPr/>
          </p:nvSpPr>
          <p:spPr bwMode="auto">
            <a:xfrm>
              <a:off x="3289859" y="2796961"/>
              <a:ext cx="1633144" cy="138206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8" name="宁夏"/>
            <p:cNvSpPr>
              <a:spLocks/>
            </p:cNvSpPr>
            <p:nvPr/>
          </p:nvSpPr>
          <p:spPr bwMode="auto">
            <a:xfrm>
              <a:off x="4450168" y="3277341"/>
              <a:ext cx="329739" cy="544121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29" name="新疆"/>
            <p:cNvSpPr>
              <a:spLocks/>
            </p:cNvSpPr>
            <p:nvPr/>
          </p:nvSpPr>
          <p:spPr bwMode="auto">
            <a:xfrm>
              <a:off x="1331642" y="1845527"/>
              <a:ext cx="2334617" cy="1764506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30" name="青海"/>
            <p:cNvSpPr>
              <a:spLocks/>
            </p:cNvSpPr>
            <p:nvPr/>
          </p:nvSpPr>
          <p:spPr bwMode="auto">
            <a:xfrm>
              <a:off x="2846577" y="3230702"/>
              <a:ext cx="1452720" cy="1041603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3" name="四川"/>
            <p:cNvSpPr>
              <a:spLocks/>
            </p:cNvSpPr>
            <p:nvPr/>
          </p:nvSpPr>
          <p:spPr bwMode="auto">
            <a:xfrm>
              <a:off x="3680258" y="3961379"/>
              <a:ext cx="1256743" cy="1102234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34" name="西藏"/>
            <p:cNvSpPr>
              <a:spLocks/>
            </p:cNvSpPr>
            <p:nvPr/>
          </p:nvSpPr>
          <p:spPr bwMode="auto">
            <a:xfrm>
              <a:off x="1592946" y="3513645"/>
              <a:ext cx="2249072" cy="1368075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38" name="云南"/>
            <p:cNvSpPr>
              <a:spLocks/>
            </p:cNvSpPr>
            <p:nvPr/>
          </p:nvSpPr>
          <p:spPr bwMode="auto">
            <a:xfrm>
              <a:off x="3641375" y="4651635"/>
              <a:ext cx="1017215" cy="106025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9" name="贵州"/>
            <p:cNvSpPr>
              <a:spLocks/>
            </p:cNvSpPr>
            <p:nvPr/>
          </p:nvSpPr>
          <p:spPr bwMode="auto">
            <a:xfrm>
              <a:off x="4370846" y="4637644"/>
              <a:ext cx="687476" cy="595423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0" name="广西"/>
            <p:cNvSpPr>
              <a:spLocks/>
            </p:cNvSpPr>
            <p:nvPr/>
          </p:nvSpPr>
          <p:spPr bwMode="auto">
            <a:xfrm>
              <a:off x="4482833" y="5002982"/>
              <a:ext cx="899007" cy="684038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1" name="重庆"/>
            <p:cNvSpPr>
              <a:spLocks/>
            </p:cNvSpPr>
            <p:nvPr/>
          </p:nvSpPr>
          <p:spPr bwMode="auto">
            <a:xfrm>
              <a:off x="4607263" y="4250540"/>
              <a:ext cx="508607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2" name="陕西"/>
            <p:cNvSpPr>
              <a:spLocks/>
            </p:cNvSpPr>
            <p:nvPr/>
          </p:nvSpPr>
          <p:spPr bwMode="auto">
            <a:xfrm>
              <a:off x="4607262" y="3249358"/>
              <a:ext cx="580154" cy="1033830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3" name="山西"/>
            <p:cNvSpPr>
              <a:spLocks/>
            </p:cNvSpPr>
            <p:nvPr/>
          </p:nvSpPr>
          <p:spPr bwMode="auto">
            <a:xfrm>
              <a:off x="5109648" y="3055030"/>
              <a:ext cx="385733" cy="84882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4" name="湖南"/>
            <p:cNvSpPr>
              <a:spLocks/>
            </p:cNvSpPr>
            <p:nvPr/>
          </p:nvSpPr>
          <p:spPr bwMode="auto">
            <a:xfrm>
              <a:off x="5008549" y="4502391"/>
              <a:ext cx="615928" cy="71513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5" name="湖北"/>
            <p:cNvSpPr>
              <a:spLocks/>
            </p:cNvSpPr>
            <p:nvPr/>
          </p:nvSpPr>
          <p:spPr bwMode="auto">
            <a:xfrm>
              <a:off x="4937001" y="4090414"/>
              <a:ext cx="874121" cy="54723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6" name="广东"/>
            <p:cNvSpPr>
              <a:spLocks/>
            </p:cNvSpPr>
            <p:nvPr/>
          </p:nvSpPr>
          <p:spPr bwMode="auto">
            <a:xfrm>
              <a:off x="5129868" y="5096260"/>
              <a:ext cx="909894" cy="719795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7" name="江西"/>
            <p:cNvSpPr>
              <a:spLocks/>
            </p:cNvSpPr>
            <p:nvPr/>
          </p:nvSpPr>
          <p:spPr bwMode="auto">
            <a:xfrm>
              <a:off x="5560706" y="4472853"/>
              <a:ext cx="544381" cy="74155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8" name="福建"/>
            <p:cNvSpPr>
              <a:spLocks/>
            </p:cNvSpPr>
            <p:nvPr/>
          </p:nvSpPr>
          <p:spPr bwMode="auto">
            <a:xfrm>
              <a:off x="5843784" y="4670290"/>
              <a:ext cx="503941" cy="615634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49" name="浙江"/>
            <p:cNvSpPr>
              <a:spLocks/>
            </p:cNvSpPr>
            <p:nvPr/>
          </p:nvSpPr>
          <p:spPr bwMode="auto">
            <a:xfrm>
              <a:off x="6069314" y="4280079"/>
              <a:ext cx="432394" cy="50059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52" name="安徽"/>
            <p:cNvSpPr>
              <a:spLocks/>
            </p:cNvSpPr>
            <p:nvPr/>
          </p:nvSpPr>
          <p:spPr bwMode="auto">
            <a:xfrm>
              <a:off x="5646252" y="3846336"/>
              <a:ext cx="547492" cy="670046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53" name="天津"/>
            <p:cNvSpPr>
              <a:spLocks/>
            </p:cNvSpPr>
            <p:nvPr/>
          </p:nvSpPr>
          <p:spPr bwMode="auto">
            <a:xfrm>
              <a:off x="5753573" y="3073685"/>
              <a:ext cx="143094" cy="206765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66" name="北京"/>
            <p:cNvSpPr>
              <a:spLocks/>
            </p:cNvSpPr>
            <p:nvPr/>
          </p:nvSpPr>
          <p:spPr bwMode="auto">
            <a:xfrm>
              <a:off x="5610478" y="2980407"/>
              <a:ext cx="189756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67" name="辽宁"/>
            <p:cNvSpPr>
              <a:spLocks/>
            </p:cNvSpPr>
            <p:nvPr/>
          </p:nvSpPr>
          <p:spPr bwMode="auto">
            <a:xfrm>
              <a:off x="5932441" y="2576203"/>
              <a:ext cx="673477" cy="640508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68" name="吉林"/>
            <p:cNvSpPr>
              <a:spLocks/>
            </p:cNvSpPr>
            <p:nvPr/>
          </p:nvSpPr>
          <p:spPr bwMode="auto">
            <a:xfrm>
              <a:off x="6083312" y="2189100"/>
              <a:ext cx="959667" cy="65139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9" name="黑龙江"/>
            <p:cNvSpPr>
              <a:spLocks/>
            </p:cNvSpPr>
            <p:nvPr/>
          </p:nvSpPr>
          <p:spPr bwMode="auto">
            <a:xfrm>
              <a:off x="5879557" y="1268758"/>
              <a:ext cx="1284739" cy="1167528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70" name="山东"/>
            <p:cNvSpPr>
              <a:spLocks/>
            </p:cNvSpPr>
            <p:nvPr/>
          </p:nvSpPr>
          <p:spPr bwMode="auto">
            <a:xfrm>
              <a:off x="5624476" y="3362847"/>
              <a:ext cx="777687" cy="488154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71" name="上海"/>
            <p:cNvSpPr>
              <a:spLocks/>
            </p:cNvSpPr>
            <p:nvPr/>
          </p:nvSpPr>
          <p:spPr bwMode="auto">
            <a:xfrm>
              <a:off x="6350835" y="4172809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72" name="江苏"/>
            <p:cNvSpPr>
              <a:spLocks/>
            </p:cNvSpPr>
            <p:nvPr/>
          </p:nvSpPr>
          <p:spPr bwMode="auto">
            <a:xfrm>
              <a:off x="5781568" y="3760832"/>
              <a:ext cx="678143" cy="522356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73" name="河北"/>
            <p:cNvSpPr>
              <a:spLocks/>
            </p:cNvSpPr>
            <p:nvPr/>
          </p:nvSpPr>
          <p:spPr bwMode="auto">
            <a:xfrm>
              <a:off x="5428499" y="2761203"/>
              <a:ext cx="629926" cy="89857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4" name="河南"/>
            <p:cNvSpPr>
              <a:spLocks/>
            </p:cNvSpPr>
            <p:nvPr/>
          </p:nvSpPr>
          <p:spPr bwMode="auto">
            <a:xfrm>
              <a:off x="5140754" y="3624023"/>
              <a:ext cx="662590" cy="656054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75" name="台湾"/>
            <p:cNvSpPr>
              <a:spLocks/>
            </p:cNvSpPr>
            <p:nvPr/>
          </p:nvSpPr>
          <p:spPr bwMode="auto">
            <a:xfrm>
              <a:off x="6386611" y="5024745"/>
              <a:ext cx="189756" cy="458616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  <p:sp>
          <p:nvSpPr>
            <p:cNvPr id="76" name="海南"/>
            <p:cNvSpPr>
              <a:spLocks/>
            </p:cNvSpPr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6768" y="3229745"/>
            <a:ext cx="520774" cy="521196"/>
            <a:chOff x="1207815" y="4144074"/>
            <a:chExt cx="520774" cy="521196"/>
          </a:xfrm>
        </p:grpSpPr>
        <p:grpSp>
          <p:nvGrpSpPr>
            <p:cNvPr id="2" name="组合 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99" name="椭圆 9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29"/>
            <p:cNvSpPr txBox="1">
              <a:spLocks noChangeArrowheads="1"/>
            </p:cNvSpPr>
            <p:nvPr/>
          </p:nvSpPr>
          <p:spPr bwMode="auto">
            <a:xfrm>
              <a:off x="1224533" y="4221882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000" dirty="0" smtClean="0">
                  <a:solidFill>
                    <a:schemeClr val="bg1"/>
                  </a:solidFill>
                  <a:effectLst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571151" y="3912657"/>
            <a:ext cx="529351" cy="521196"/>
            <a:chOff x="1199238" y="4144074"/>
            <a:chExt cx="529351" cy="52119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06" name="椭圆 105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29"/>
            <p:cNvSpPr txBox="1">
              <a:spLocks noChangeArrowheads="1"/>
            </p:cNvSpPr>
            <p:nvPr/>
          </p:nvSpPr>
          <p:spPr bwMode="auto">
            <a:xfrm>
              <a:off x="1199238" y="4229550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000" dirty="0" smtClean="0">
                  <a:solidFill>
                    <a:schemeClr val="bg1"/>
                  </a:solidFill>
                  <a:effectLst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678212" y="5202891"/>
            <a:ext cx="520774" cy="521196"/>
            <a:chOff x="1207815" y="4144074"/>
            <a:chExt cx="520774" cy="5211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19" name="椭圆 11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7" name="椭圆 116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29"/>
            <p:cNvSpPr txBox="1">
              <a:spLocks noChangeArrowheads="1"/>
            </p:cNvSpPr>
            <p:nvPr/>
          </p:nvSpPr>
          <p:spPr bwMode="auto">
            <a:xfrm>
              <a:off x="1219287" y="4221882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000" dirty="0" smtClean="0">
                  <a:solidFill>
                    <a:schemeClr val="bg1"/>
                  </a:solidFill>
                  <a:effectLst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552141" y="4155314"/>
            <a:ext cx="525640" cy="521196"/>
            <a:chOff x="1202949" y="4144074"/>
            <a:chExt cx="525640" cy="52119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25" name="椭圆 124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文本框 29"/>
            <p:cNvSpPr txBox="1">
              <a:spLocks noChangeArrowheads="1"/>
            </p:cNvSpPr>
            <p:nvPr/>
          </p:nvSpPr>
          <p:spPr bwMode="auto">
            <a:xfrm>
              <a:off x="1202949" y="4234960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000" dirty="0" smtClean="0">
                  <a:solidFill>
                    <a:schemeClr val="bg1"/>
                  </a:solidFill>
                  <a:effectLst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30" name="文本框 29"/>
          <p:cNvSpPr txBox="1">
            <a:spLocks noChangeArrowheads="1"/>
          </p:cNvSpPr>
          <p:nvPr/>
        </p:nvSpPr>
        <p:spPr bwMode="auto">
          <a:xfrm>
            <a:off x="8209309" y="2061642"/>
            <a:ext cx="486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dirty="0" smtClean="0">
                <a:solidFill>
                  <a:srgbClr val="0066CC"/>
                </a:solidFill>
                <a:effectLst/>
              </a:rPr>
              <a:t>01</a:t>
            </a:r>
            <a:endParaRPr lang="zh-CN" altLang="en-US" sz="2000" dirty="0">
              <a:solidFill>
                <a:srgbClr val="0066CC"/>
              </a:solidFill>
              <a:effectLst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835460" y="5129336"/>
            <a:ext cx="2477305" cy="993984"/>
            <a:chOff x="8784483" y="2133650"/>
            <a:chExt cx="2477305" cy="993984"/>
          </a:xfrm>
        </p:grpSpPr>
        <p:sp>
          <p:nvSpPr>
            <p:cNvPr id="152" name="TextBox 151"/>
            <p:cNvSpPr txBox="1"/>
            <p:nvPr/>
          </p:nvSpPr>
          <p:spPr>
            <a:xfrm>
              <a:off x="8785373" y="252234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4" name="文本框 29"/>
          <p:cNvSpPr txBox="1">
            <a:spLocks noChangeArrowheads="1"/>
          </p:cNvSpPr>
          <p:nvPr/>
        </p:nvSpPr>
        <p:spPr bwMode="auto">
          <a:xfrm>
            <a:off x="8209309" y="3282407"/>
            <a:ext cx="486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dirty="0" smtClean="0">
                <a:solidFill>
                  <a:srgbClr val="0066CC"/>
                </a:solidFill>
                <a:effectLst/>
              </a:rPr>
              <a:t>02</a:t>
            </a:r>
            <a:endParaRPr lang="zh-CN" altLang="en-US" sz="2000" dirty="0">
              <a:solidFill>
                <a:srgbClr val="0066CC"/>
              </a:solidFill>
              <a:effectLst/>
            </a:endParaRPr>
          </a:p>
        </p:txBody>
      </p:sp>
      <p:sp>
        <p:nvSpPr>
          <p:cNvPr id="156" name="文本框 29"/>
          <p:cNvSpPr txBox="1">
            <a:spLocks noChangeArrowheads="1"/>
          </p:cNvSpPr>
          <p:nvPr/>
        </p:nvSpPr>
        <p:spPr bwMode="auto">
          <a:xfrm>
            <a:off x="8209309" y="4613860"/>
            <a:ext cx="486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dirty="0" smtClean="0">
                <a:solidFill>
                  <a:srgbClr val="0066CC"/>
                </a:solidFill>
                <a:effectLst/>
              </a:rPr>
              <a:t>03</a:t>
            </a:r>
            <a:endParaRPr lang="zh-CN" altLang="en-US" sz="2000" dirty="0">
              <a:solidFill>
                <a:srgbClr val="0066CC"/>
              </a:solidFill>
              <a:effectLst/>
            </a:endParaRPr>
          </a:p>
        </p:txBody>
      </p:sp>
      <p:sp>
        <p:nvSpPr>
          <p:cNvPr id="157" name="文本框 29"/>
          <p:cNvSpPr txBox="1">
            <a:spLocks noChangeArrowheads="1"/>
          </p:cNvSpPr>
          <p:nvPr/>
        </p:nvSpPr>
        <p:spPr bwMode="auto">
          <a:xfrm>
            <a:off x="382563" y="5160113"/>
            <a:ext cx="486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dirty="0" smtClean="0">
                <a:solidFill>
                  <a:srgbClr val="0066CC"/>
                </a:solidFill>
                <a:effectLst/>
              </a:rPr>
              <a:t>04</a:t>
            </a:r>
            <a:endParaRPr lang="zh-CN" altLang="en-US" sz="2000" dirty="0">
              <a:solidFill>
                <a:srgbClr val="0066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8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4" grpId="0"/>
      <p:bldP spid="156" grpId="0"/>
      <p:bldP spid="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6696743" cy="646331"/>
            <a:chOff x="360438" y="189434"/>
            <a:chExt cx="6696743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96083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92885" y="303833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Compared with the same period last year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651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与去年同期比较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84573" y="457719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计划完成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实际完成数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款数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750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53125" y="457719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计划完成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实际完成数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款数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900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54" name="组合 24"/>
          <p:cNvGrpSpPr>
            <a:grpSpLocks/>
          </p:cNvGrpSpPr>
          <p:nvPr/>
        </p:nvGrpSpPr>
        <p:grpSpPr bwMode="auto">
          <a:xfrm>
            <a:off x="1778701" y="1735784"/>
            <a:ext cx="2518237" cy="2520280"/>
            <a:chOff x="2848131" y="1860029"/>
            <a:chExt cx="3807502" cy="3807502"/>
          </a:xfrm>
        </p:grpSpPr>
        <p:sp>
          <p:nvSpPr>
            <p:cNvPr id="56" name="椭圆 5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15787" y="2195256"/>
            <a:ext cx="2605090" cy="1836387"/>
            <a:chOff x="1715787" y="2195256"/>
            <a:chExt cx="2605090" cy="1836387"/>
          </a:xfrm>
        </p:grpSpPr>
        <p:sp>
          <p:nvSpPr>
            <p:cNvPr id="55" name="文本框 29"/>
            <p:cNvSpPr txBox="1">
              <a:spLocks noChangeArrowheads="1"/>
            </p:cNvSpPr>
            <p:nvPr/>
          </p:nvSpPr>
          <p:spPr bwMode="auto">
            <a:xfrm>
              <a:off x="2025112" y="2195256"/>
              <a:ext cx="19864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60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2014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1715787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上半年情况</a:t>
              </a:r>
              <a:endParaRPr lang="zh-CN" altLang="en-US" sz="26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323"/>
            <p:cNvSpPr>
              <a:spLocks/>
            </p:cNvSpPr>
            <p:nvPr/>
          </p:nvSpPr>
          <p:spPr bwMode="auto">
            <a:xfrm>
              <a:off x="2777814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91898" y="1845618"/>
            <a:ext cx="706229" cy="3816424"/>
            <a:chOff x="5191898" y="1845618"/>
            <a:chExt cx="706229" cy="38164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solidFill>
                  <a:srgbClr val="0066CC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组合 24"/>
          <p:cNvGrpSpPr>
            <a:grpSpLocks/>
          </p:cNvGrpSpPr>
          <p:nvPr/>
        </p:nvGrpSpPr>
        <p:grpSpPr bwMode="auto">
          <a:xfrm>
            <a:off x="6747253" y="1735784"/>
            <a:ext cx="2518237" cy="2520280"/>
            <a:chOff x="2848131" y="1860029"/>
            <a:chExt cx="3807502" cy="3807502"/>
          </a:xfrm>
        </p:grpSpPr>
        <p:sp>
          <p:nvSpPr>
            <p:cNvPr id="65" name="椭圆 6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84339" y="2195256"/>
            <a:ext cx="2605090" cy="1836387"/>
            <a:chOff x="6684339" y="2195256"/>
            <a:chExt cx="2605090" cy="1836387"/>
          </a:xfrm>
        </p:grpSpPr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6993664" y="2195256"/>
              <a:ext cx="198644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60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2015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684339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上半年情况</a:t>
              </a:r>
              <a:endParaRPr lang="zh-CN" altLang="en-US" sz="26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323"/>
            <p:cNvSpPr>
              <a:spLocks/>
            </p:cNvSpPr>
            <p:nvPr/>
          </p:nvSpPr>
          <p:spPr bwMode="auto">
            <a:xfrm>
              <a:off x="7847977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66CC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769282" y="3735897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8" name="椭圆 77"/>
          <p:cNvSpPr/>
          <p:nvPr/>
        </p:nvSpPr>
        <p:spPr>
          <a:xfrm>
            <a:off x="9083911" y="2912075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5668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6551016" cy="646331"/>
            <a:chOff x="360438" y="189434"/>
            <a:chExt cx="6551016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536901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39248" y="303833"/>
              <a:ext cx="1872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Department main work content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176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部门主要工作内容</a:t>
              </a:r>
            </a:p>
          </p:txBody>
        </p:sp>
      </p:grpSp>
      <p:sp>
        <p:nvSpPr>
          <p:cNvPr id="32" name="椭圆 7"/>
          <p:cNvSpPr/>
          <p:nvPr/>
        </p:nvSpPr>
        <p:spPr>
          <a:xfrm>
            <a:off x="1918022" y="3587304"/>
            <a:ext cx="5141913" cy="1209675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" fmla="*/ 5141438 w 5141438"/>
              <a:gd name="connsiteY0" fmla="*/ 0 h 1208638"/>
              <a:gd name="connsiteX1" fmla="*/ 2570719 w 5141438"/>
              <a:gd name="connsiteY1" fmla="*/ 1208638 h 1208638"/>
              <a:gd name="connsiteX2" fmla="*/ 0 w 5141438"/>
              <a:gd name="connsiteY2" fmla="*/ 0 h 120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3" name="直接连接符 32"/>
          <p:cNvCxnSpPr>
            <a:endCxn id="32" idx="1"/>
          </p:cNvCxnSpPr>
          <p:nvPr/>
        </p:nvCxnSpPr>
        <p:spPr>
          <a:xfrm>
            <a:off x="4485010" y="2988817"/>
            <a:ext cx="3175" cy="1808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87"/>
          <p:cNvGrpSpPr>
            <a:grpSpLocks/>
          </p:cNvGrpSpPr>
          <p:nvPr/>
        </p:nvGrpSpPr>
        <p:grpSpPr bwMode="auto">
          <a:xfrm>
            <a:off x="3438847" y="1269554"/>
            <a:ext cx="2084388" cy="2084388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0" name="组合 87"/>
          <p:cNvGrpSpPr>
            <a:grpSpLocks/>
          </p:cNvGrpSpPr>
          <p:nvPr/>
        </p:nvGrpSpPr>
        <p:grpSpPr bwMode="auto">
          <a:xfrm>
            <a:off x="1258180" y="2523057"/>
            <a:ext cx="1185004" cy="1185004"/>
            <a:chOff x="2848131" y="1860029"/>
            <a:chExt cx="3807502" cy="3807502"/>
          </a:xfrm>
        </p:grpSpPr>
        <p:sp>
          <p:nvSpPr>
            <p:cNvPr id="92" name="椭圆 9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4" name="组合 87"/>
          <p:cNvGrpSpPr>
            <a:grpSpLocks/>
          </p:cNvGrpSpPr>
          <p:nvPr/>
        </p:nvGrpSpPr>
        <p:grpSpPr bwMode="auto">
          <a:xfrm>
            <a:off x="2690804" y="3892898"/>
            <a:ext cx="1185004" cy="1185004"/>
            <a:chOff x="2848131" y="1860029"/>
            <a:chExt cx="3807502" cy="3807502"/>
          </a:xfrm>
        </p:grpSpPr>
        <p:sp>
          <p:nvSpPr>
            <p:cNvPr id="95" name="椭圆 9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7" name="组合 87"/>
          <p:cNvGrpSpPr>
            <a:grpSpLocks/>
          </p:cNvGrpSpPr>
          <p:nvPr/>
        </p:nvGrpSpPr>
        <p:grpSpPr bwMode="auto">
          <a:xfrm>
            <a:off x="4824933" y="4003642"/>
            <a:ext cx="1185004" cy="1185004"/>
            <a:chOff x="2848131" y="1860029"/>
            <a:chExt cx="3807502" cy="3807502"/>
          </a:xfrm>
        </p:grpSpPr>
        <p:sp>
          <p:nvSpPr>
            <p:cNvPr id="98" name="椭圆 9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0" name="组合 87"/>
          <p:cNvGrpSpPr>
            <a:grpSpLocks/>
          </p:cNvGrpSpPr>
          <p:nvPr/>
        </p:nvGrpSpPr>
        <p:grpSpPr bwMode="auto">
          <a:xfrm>
            <a:off x="6467433" y="2846616"/>
            <a:ext cx="1185004" cy="1185004"/>
            <a:chOff x="2848131" y="1860029"/>
            <a:chExt cx="3807502" cy="3807502"/>
          </a:xfrm>
        </p:grpSpPr>
        <p:sp>
          <p:nvSpPr>
            <p:cNvPr id="101" name="椭圆 10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3" name="文本框 5"/>
          <p:cNvSpPr txBox="1"/>
          <p:nvPr/>
        </p:nvSpPr>
        <p:spPr>
          <a:xfrm>
            <a:off x="3847830" y="1991375"/>
            <a:ext cx="131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总部</a:t>
            </a:r>
          </a:p>
        </p:txBody>
      </p:sp>
      <p:sp>
        <p:nvSpPr>
          <p:cNvPr id="104" name="文本框 5"/>
          <p:cNvSpPr txBox="1"/>
          <p:nvPr/>
        </p:nvSpPr>
        <p:spPr>
          <a:xfrm>
            <a:off x="1208432" y="2896121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 smtClean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部门</a:t>
            </a:r>
            <a:endParaRPr lang="zh-CN" altLang="en-US" sz="24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文本框 5"/>
          <p:cNvSpPr txBox="1"/>
          <p:nvPr/>
        </p:nvSpPr>
        <p:spPr>
          <a:xfrm>
            <a:off x="2627183" y="4293890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部门</a:t>
            </a:r>
          </a:p>
        </p:txBody>
      </p:sp>
      <p:sp>
        <p:nvSpPr>
          <p:cNvPr id="106" name="文本框 5"/>
          <p:cNvSpPr txBox="1"/>
          <p:nvPr/>
        </p:nvSpPr>
        <p:spPr>
          <a:xfrm>
            <a:off x="4824933" y="4408289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部门</a:t>
            </a:r>
          </a:p>
        </p:txBody>
      </p:sp>
      <p:sp>
        <p:nvSpPr>
          <p:cNvPr id="107" name="文本框 5"/>
          <p:cNvSpPr txBox="1"/>
          <p:nvPr/>
        </p:nvSpPr>
        <p:spPr>
          <a:xfrm>
            <a:off x="6409109" y="3256161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部门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36501" y="3933850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27277" y="5446018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898562" y="5446018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50341" y="4246873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713363" y="2925738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97341" y="2382609"/>
            <a:ext cx="2655625" cy="461665"/>
            <a:chOff x="8497341" y="2382609"/>
            <a:chExt cx="2655625" cy="461665"/>
          </a:xfrm>
        </p:grpSpPr>
        <p:sp>
          <p:nvSpPr>
            <p:cNvPr id="116" name="Freeform 512"/>
            <p:cNvSpPr>
              <a:spLocks/>
            </p:cNvSpPr>
            <p:nvPr/>
          </p:nvSpPr>
          <p:spPr bwMode="auto">
            <a:xfrm>
              <a:off x="8497341" y="2477211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40468" y="2382609"/>
              <a:ext cx="2512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各部门内容情况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8713363" y="3528804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点击此处添加部门情况</a:t>
            </a:r>
            <a:endParaRPr lang="en-US" altLang="zh-CN" dirty="0"/>
          </a:p>
          <a:p>
            <a:r>
              <a:rPr lang="zh-CN" altLang="en-US" dirty="0"/>
              <a:t>点击此处添加内容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713363" y="4176876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点击此处添加部门情况</a:t>
            </a:r>
            <a:endParaRPr lang="en-US" altLang="zh-CN" dirty="0"/>
          </a:p>
          <a:p>
            <a:r>
              <a:rPr lang="zh-CN" altLang="en-US" dirty="0"/>
              <a:t>点击此处添加内容</a:t>
            </a:r>
          </a:p>
        </p:txBody>
      </p:sp>
    </p:spTree>
    <p:extLst>
      <p:ext uri="{BB962C8B-B14F-4D97-AF65-F5344CB8AC3E}">
        <p14:creationId xmlns:p14="http://schemas.microsoft.com/office/powerpoint/2010/main" val="1072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5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9" grpId="0"/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5231677" y="405458"/>
            <a:ext cx="4680520" cy="3024336"/>
            <a:chOff x="5303118" y="641161"/>
            <a:chExt cx="4680520" cy="302433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303118" y="641161"/>
              <a:ext cx="0" cy="302433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</p:cxn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2015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年重要事项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2015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年完成项目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完成任务和未完成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组合 39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1" name="TextBox 40">
                <a:hlinkClick r:id=""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年度工作概述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4" name="组合 43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组合 45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47" name="TextBox 46">
                <a:hlinkClick r:id="" action="ppaction://hlinkshowjump?jump=nextslide"/>
              </p:cNvPr>
              <p:cNvSpPr txBox="1"/>
              <p:nvPr/>
            </p:nvSpPr>
            <p:spPr>
              <a:xfrm>
                <a:off x="3358902" y="5479481"/>
                <a:ext cx="2520001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工作完成情况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9" name="组合 48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组合 50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2" name="TextBox 51">
                <a:hlinkClick r:id=""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项目成果展示</a:t>
                </a: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r:id="" action="ppaction://hlinkshowjump?jump=nextslide"/>
              </p:cNvPr>
              <p:cNvSpPr txBox="1"/>
              <p:nvPr/>
            </p:nvSpPr>
            <p:spPr>
              <a:xfrm>
                <a:off x="9042458" y="5479480"/>
                <a:ext cx="3228669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工作中存在的不足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64" name="Picture 3" descr="C:\Documents and Settings\tdz\桌面\未标题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24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r:id="" action="ppaction://hlinkshowjump?jump=nextslide"/>
              </p:cNvPr>
              <p:cNvSpPr txBox="1"/>
              <p:nvPr/>
            </p:nvSpPr>
            <p:spPr>
              <a:xfrm>
                <a:off x="9263558" y="5479480"/>
                <a:ext cx="2851655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smtClean="0">
                    <a:solidFill>
                      <a:srgbClr val="0066CC"/>
                    </a:solidFill>
                  </a:rPr>
                  <a:t>2018</a:t>
                </a:r>
                <a:r>
                  <a:rPr lang="zh-CN" altLang="zh-CN" sz="1800" dirty="0" smtClean="0">
                    <a:solidFill>
                      <a:srgbClr val="0066CC"/>
                    </a:solidFill>
                  </a:rPr>
                  <a:t>年</a:t>
                </a:r>
                <a:r>
                  <a:rPr lang="zh-CN" altLang="zh-CN" sz="1800" dirty="0">
                    <a:solidFill>
                      <a:srgbClr val="0066CC"/>
                    </a:solidFill>
                  </a:rPr>
                  <a:t>工作计划</a:t>
                </a:r>
                <a:endParaRPr lang="zh-CN" altLang="en-US" sz="1800" dirty="0">
                  <a:solidFill>
                    <a:srgbClr val="0066CC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481974" y="1666578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758" y="3836302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7 7.40741E-7 L 1.00896 0.5905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4742E-6 4.81481E-6 L 0.55941 0.6458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71" y="322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0.10877 0.00139 L 0.35153 0.6442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1" y="321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6 3.33333E-6 L 0.1901 0.603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6 1.48148E-6 L 0.87238 0.6208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12" y="3104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6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6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6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6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10"/>
                            </p:stCondLst>
                            <p:childTnLst>
                              <p:par>
                                <p:cTn id="79" presetID="35" presetClass="path" presetSubtype="0" accel="12000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456E-6 1.48148E-6 L 0.11676 0.0078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1" y="3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423E-6 2.59259E-6 L 0.12255 0.0011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10"/>
                            </p:stCondLst>
                            <p:childTnLst>
                              <p:par>
                                <p:cTn id="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1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5255 L -0.74428 0.34653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437" y="189434"/>
            <a:ext cx="6824826" cy="646331"/>
            <a:chOff x="360437" y="189434"/>
            <a:chExt cx="6824826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46489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96941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 smtClean="0">
                  <a:solidFill>
                    <a:srgbClr val="0066CC"/>
                  </a:solidFill>
                </a:rPr>
                <a:t>Important issues in 2015 </a:t>
              </a:r>
              <a:endParaRPr lang="en-US" altLang="zh-CN" sz="1200" dirty="0">
                <a:solidFill>
                  <a:srgbClr val="0066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10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3600" dirty="0" smtClean="0">
                  <a:solidFill>
                    <a:srgbClr val="0066CC"/>
                  </a:solidFill>
                </a:rPr>
                <a:t>2015</a:t>
              </a:r>
              <a:r>
                <a:rPr lang="zh-CN" altLang="zh-CN" sz="3600" dirty="0" smtClean="0">
                  <a:solidFill>
                    <a:srgbClr val="0066CC"/>
                  </a:solidFill>
                </a:rPr>
                <a:t>年</a:t>
              </a:r>
              <a:r>
                <a:rPr lang="zh-CN" altLang="en-US" sz="3600" dirty="0" smtClean="0">
                  <a:solidFill>
                    <a:srgbClr val="0066CC"/>
                  </a:solidFill>
                </a:rPr>
                <a:t>重要事项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41357" y="2133650"/>
            <a:ext cx="2349967" cy="981110"/>
            <a:chOff x="8641357" y="2133650"/>
            <a:chExt cx="2349967" cy="981110"/>
          </a:xfrm>
        </p:grpSpPr>
        <p:sp>
          <p:nvSpPr>
            <p:cNvPr id="115" name="TextBox 114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4484" y="2133650"/>
              <a:ext cx="220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重要内容</a:t>
              </a:r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1656581" y="1629594"/>
            <a:ext cx="4145792" cy="4142203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87"/>
          <p:cNvGrpSpPr>
            <a:grpSpLocks/>
          </p:cNvGrpSpPr>
          <p:nvPr/>
        </p:nvGrpSpPr>
        <p:grpSpPr bwMode="auto">
          <a:xfrm>
            <a:off x="936501" y="1636841"/>
            <a:ext cx="2529816" cy="2529816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23" name="组合 87"/>
          <p:cNvGrpSpPr>
            <a:grpSpLocks/>
          </p:cNvGrpSpPr>
          <p:nvPr/>
        </p:nvGrpSpPr>
        <p:grpSpPr bwMode="auto">
          <a:xfrm>
            <a:off x="4392885" y="1629594"/>
            <a:ext cx="2993204" cy="2993204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8028" y="1918029"/>
              <a:ext cx="3627710" cy="362771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26" name="组合 87"/>
          <p:cNvGrpSpPr>
            <a:grpSpLocks/>
          </p:cNvGrpSpPr>
          <p:nvPr/>
        </p:nvGrpSpPr>
        <p:grpSpPr bwMode="auto">
          <a:xfrm>
            <a:off x="2808709" y="4518204"/>
            <a:ext cx="1756440" cy="1756440"/>
            <a:chOff x="2848131" y="1860029"/>
            <a:chExt cx="3807502" cy="3807502"/>
          </a:xfrm>
        </p:grpSpPr>
        <p:sp>
          <p:nvSpPr>
            <p:cNvPr id="127" name="椭圆 12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641357" y="3299279"/>
            <a:ext cx="2349967" cy="981110"/>
            <a:chOff x="8641357" y="2133650"/>
            <a:chExt cx="2349967" cy="981110"/>
          </a:xfrm>
        </p:grpSpPr>
        <p:sp>
          <p:nvSpPr>
            <p:cNvPr id="133" name="TextBox 132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784484" y="2133650"/>
              <a:ext cx="220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重要内容</a:t>
              </a:r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641357" y="4527054"/>
            <a:ext cx="2349967" cy="981110"/>
            <a:chOff x="8641357" y="2133650"/>
            <a:chExt cx="2349967" cy="981110"/>
          </a:xfrm>
        </p:grpSpPr>
        <p:sp>
          <p:nvSpPr>
            <p:cNvPr id="137" name="TextBox 136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84484" y="2133650"/>
              <a:ext cx="220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重要内容</a:t>
              </a:r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情况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8840" y="2069476"/>
            <a:ext cx="1845138" cy="1348124"/>
            <a:chOff x="1278840" y="2069476"/>
            <a:chExt cx="1845138" cy="1348124"/>
          </a:xfrm>
        </p:grpSpPr>
        <p:sp>
          <p:nvSpPr>
            <p:cNvPr id="129" name="文本框 5"/>
            <p:cNvSpPr txBox="1"/>
            <p:nvPr/>
          </p:nvSpPr>
          <p:spPr>
            <a:xfrm>
              <a:off x="1278840" y="2709714"/>
              <a:ext cx="1845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标题</a:t>
              </a:r>
              <a:r>
                <a:rPr lang="en-US" altLang="zh-CN" sz="40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1800597" y="2069476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2" name="Freeform 527"/>
              <p:cNvSpPr>
                <a:spLocks/>
              </p:cNvSpPr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059390" y="2213492"/>
            <a:ext cx="1845138" cy="1504334"/>
            <a:chOff x="5059390" y="2213492"/>
            <a:chExt cx="1845138" cy="1504334"/>
          </a:xfrm>
        </p:grpSpPr>
        <p:sp>
          <p:nvSpPr>
            <p:cNvPr id="130" name="文本框 5"/>
            <p:cNvSpPr txBox="1"/>
            <p:nvPr/>
          </p:nvSpPr>
          <p:spPr>
            <a:xfrm>
              <a:off x="5059390" y="3009940"/>
              <a:ext cx="1845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标题</a:t>
              </a:r>
              <a:r>
                <a:rPr lang="en-US" altLang="zh-CN" dirty="0"/>
                <a:t>2</a:t>
              </a:r>
              <a:endParaRPr lang="zh-CN" altLang="en-US" dirty="0"/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5645415" y="2213492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5" name="Freeform 527"/>
              <p:cNvSpPr>
                <a:spLocks/>
              </p:cNvSpPr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835779" y="4812651"/>
            <a:ext cx="1845138" cy="1065415"/>
            <a:chOff x="2835779" y="4812651"/>
            <a:chExt cx="1845138" cy="1065415"/>
          </a:xfrm>
        </p:grpSpPr>
        <p:sp>
          <p:nvSpPr>
            <p:cNvPr id="131" name="文本框 5"/>
            <p:cNvSpPr txBox="1"/>
            <p:nvPr/>
          </p:nvSpPr>
          <p:spPr>
            <a:xfrm>
              <a:off x="2835779" y="5354846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标题</a:t>
              </a:r>
              <a:r>
                <a:rPr lang="en-US" altLang="zh-CN" sz="28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3400851" y="4812651"/>
              <a:ext cx="538577" cy="538577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527"/>
              <p:cNvSpPr>
                <a:spLocks/>
              </p:cNvSpPr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7" y="189434"/>
            <a:ext cx="7544906" cy="646331"/>
            <a:chOff x="360437" y="189434"/>
            <a:chExt cx="7544906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130606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17021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overall work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770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66CC"/>
                  </a:solidFill>
                </a:rPr>
                <a:t>2015</a:t>
              </a:r>
              <a:r>
                <a:rPr lang="zh-CN" altLang="zh-CN" sz="3600" dirty="0">
                  <a:solidFill>
                    <a:srgbClr val="0066CC"/>
                  </a:solidFill>
                </a:rPr>
                <a:t>年整体工作情况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0478" y="1742204"/>
            <a:ext cx="10060514" cy="2484943"/>
            <a:chOff x="720478" y="1742204"/>
            <a:chExt cx="10060514" cy="248494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491" y="1942808"/>
              <a:ext cx="3115037" cy="20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412" y="1928035"/>
              <a:ext cx="3159534" cy="2097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1852" y="1889913"/>
              <a:ext cx="3274358" cy="2174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6" name="矩形 75"/>
            <p:cNvSpPr/>
            <p:nvPr/>
          </p:nvSpPr>
          <p:spPr>
            <a:xfrm rot="16200000" flipH="1">
              <a:off x="5669205" y="-3206523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9" name="矩形 78"/>
            <p:cNvSpPr/>
            <p:nvPr/>
          </p:nvSpPr>
          <p:spPr>
            <a:xfrm rot="16200000" flipH="1">
              <a:off x="5669205" y="-884639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0325" y="4581922"/>
            <a:ext cx="2620431" cy="1087934"/>
            <a:chOff x="8641357" y="2133650"/>
            <a:chExt cx="2620431" cy="1087934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工作</a:t>
              </a:r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情况内容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131852" y="4581922"/>
            <a:ext cx="2620431" cy="1087934"/>
            <a:chOff x="8641357" y="2133650"/>
            <a:chExt cx="2620431" cy="1087934"/>
          </a:xfrm>
        </p:grpSpPr>
        <p:sp>
          <p:nvSpPr>
            <p:cNvPr id="85" name="TextBox 84"/>
            <p:cNvSpPr txBox="1"/>
            <p:nvPr/>
          </p:nvSpPr>
          <p:spPr>
            <a:xfrm>
              <a:off x="8785373" y="2637706"/>
              <a:ext cx="2133944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工作</a:t>
              </a:r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情况内容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659491" y="4581922"/>
            <a:ext cx="2620431" cy="1087934"/>
            <a:chOff x="8641357" y="2133650"/>
            <a:chExt cx="2620431" cy="1087934"/>
          </a:xfrm>
        </p:grpSpPr>
        <p:sp>
          <p:nvSpPr>
            <p:cNvPr id="89" name="TextBox 88"/>
            <p:cNvSpPr txBox="1"/>
            <p:nvPr/>
          </p:nvSpPr>
          <p:spPr>
            <a:xfrm>
              <a:off x="8785373" y="2637706"/>
              <a:ext cx="2133944" cy="58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工作</a:t>
              </a:r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情况内容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9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8429" y="189434"/>
            <a:ext cx="6751111" cy="646331"/>
            <a:chOff x="288429" y="189434"/>
            <a:chExt cx="6751111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6089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324" y="340291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To complete the project in 2015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429" y="1894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3600" dirty="0" smtClean="0">
                  <a:solidFill>
                    <a:srgbClr val="0066CC"/>
                  </a:solidFill>
                </a:rPr>
                <a:t>2015</a:t>
              </a:r>
              <a:r>
                <a:rPr lang="zh-CN" altLang="zh-CN" sz="3600" dirty="0" smtClean="0">
                  <a:solidFill>
                    <a:srgbClr val="0066CC"/>
                  </a:solidFill>
                </a:rPr>
                <a:t>年</a:t>
              </a:r>
              <a:r>
                <a:rPr lang="zh-CN" altLang="en-US" sz="3600" dirty="0" smtClean="0">
                  <a:solidFill>
                    <a:srgbClr val="0066CC"/>
                  </a:solidFill>
                </a:rPr>
                <a:t>完成项目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021534" y="3645818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情况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864493" y="1629594"/>
            <a:ext cx="10108663" cy="561975"/>
          </a:xfrm>
          <a:custGeom>
            <a:avLst/>
            <a:gdLst>
              <a:gd name="connsiteX0" fmla="*/ 5392799 w 10785598"/>
              <a:gd name="connsiteY0" fmla="*/ 0 h 599608"/>
              <a:gd name="connsiteX1" fmla="*/ 5783856 w 10785598"/>
              <a:gd name="connsiteY1" fmla="*/ 422028 h 599608"/>
              <a:gd name="connsiteX2" fmla="*/ 7247026 w 10785598"/>
              <a:gd name="connsiteY2" fmla="*/ 430641 h 599608"/>
              <a:gd name="connsiteX3" fmla="*/ 10676039 w 10785598"/>
              <a:gd name="connsiteY3" fmla="*/ 563357 h 599608"/>
              <a:gd name="connsiteX4" fmla="*/ 10785598 w 10785598"/>
              <a:gd name="connsiteY4" fmla="*/ 599608 h 599608"/>
              <a:gd name="connsiteX5" fmla="*/ 0 w 10785598"/>
              <a:gd name="connsiteY5" fmla="*/ 599608 h 599608"/>
              <a:gd name="connsiteX6" fmla="*/ 109559 w 10785598"/>
              <a:gd name="connsiteY6" fmla="*/ 563357 h 599608"/>
              <a:gd name="connsiteX7" fmla="*/ 3538573 w 10785598"/>
              <a:gd name="connsiteY7" fmla="*/ 430641 h 599608"/>
              <a:gd name="connsiteX8" fmla="*/ 5001742 w 10785598"/>
              <a:gd name="connsiteY8" fmla="*/ 422028 h 5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5598" h="599608">
                <a:moveTo>
                  <a:pt x="5392799" y="0"/>
                </a:moveTo>
                <a:lnTo>
                  <a:pt x="5783856" y="422028"/>
                </a:lnTo>
                <a:lnTo>
                  <a:pt x="7247026" y="430641"/>
                </a:lnTo>
                <a:cubicBezTo>
                  <a:pt x="8981558" y="451826"/>
                  <a:pt x="10298895" y="501879"/>
                  <a:pt x="10676039" y="563357"/>
                </a:cubicBezTo>
                <a:lnTo>
                  <a:pt x="10785598" y="599608"/>
                </a:lnTo>
                <a:lnTo>
                  <a:pt x="0" y="599608"/>
                </a:lnTo>
                <a:lnTo>
                  <a:pt x="109559" y="563357"/>
                </a:lnTo>
                <a:cubicBezTo>
                  <a:pt x="486703" y="501879"/>
                  <a:pt x="1804041" y="451826"/>
                  <a:pt x="3538573" y="430641"/>
                </a:cubicBezTo>
                <a:lnTo>
                  <a:pt x="5001742" y="4220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b="1"/>
          </a:p>
        </p:txBody>
      </p:sp>
      <p:grpSp>
        <p:nvGrpSpPr>
          <p:cNvPr id="3" name="组合 2"/>
          <p:cNvGrpSpPr/>
          <p:nvPr/>
        </p:nvGrpSpPr>
        <p:grpSpPr>
          <a:xfrm>
            <a:off x="883213" y="2195876"/>
            <a:ext cx="1840463" cy="3215041"/>
            <a:chOff x="883213" y="2195876"/>
            <a:chExt cx="1840463" cy="3215041"/>
          </a:xfrm>
        </p:grpSpPr>
        <p:sp>
          <p:nvSpPr>
            <p:cNvPr id="25" name="圆角矩形 24"/>
            <p:cNvSpPr/>
            <p:nvPr/>
          </p:nvSpPr>
          <p:spPr>
            <a:xfrm>
              <a:off x="88321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88321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47998" y="2195876"/>
            <a:ext cx="1840463" cy="3215041"/>
            <a:chOff x="2947998" y="2195876"/>
            <a:chExt cx="1840463" cy="3215041"/>
          </a:xfrm>
        </p:grpSpPr>
        <p:sp>
          <p:nvSpPr>
            <p:cNvPr id="29" name="圆角矩形 28"/>
            <p:cNvSpPr/>
            <p:nvPr/>
          </p:nvSpPr>
          <p:spPr>
            <a:xfrm>
              <a:off x="294799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294799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12783" y="2195876"/>
            <a:ext cx="1840463" cy="3215041"/>
            <a:chOff x="5012783" y="2195876"/>
            <a:chExt cx="1840463" cy="3215041"/>
          </a:xfrm>
        </p:grpSpPr>
        <p:sp>
          <p:nvSpPr>
            <p:cNvPr id="33" name="圆角矩形 32"/>
            <p:cNvSpPr/>
            <p:nvPr/>
          </p:nvSpPr>
          <p:spPr>
            <a:xfrm>
              <a:off x="501278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501278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77568" y="2195876"/>
            <a:ext cx="1840463" cy="3215041"/>
            <a:chOff x="7077568" y="2195876"/>
            <a:chExt cx="1840463" cy="3215041"/>
          </a:xfrm>
        </p:grpSpPr>
        <p:sp>
          <p:nvSpPr>
            <p:cNvPr id="39" name="圆角矩形 38"/>
            <p:cNvSpPr/>
            <p:nvPr/>
          </p:nvSpPr>
          <p:spPr>
            <a:xfrm>
              <a:off x="707756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V="1">
              <a:off x="707756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42351" y="2195876"/>
            <a:ext cx="1840463" cy="3215041"/>
            <a:chOff x="9142351" y="2195876"/>
            <a:chExt cx="1840463" cy="3215041"/>
          </a:xfrm>
        </p:grpSpPr>
        <p:sp>
          <p:nvSpPr>
            <p:cNvPr id="43" name="圆角矩形 42"/>
            <p:cNvSpPr/>
            <p:nvPr/>
          </p:nvSpPr>
          <p:spPr>
            <a:xfrm>
              <a:off x="9142351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V="1">
              <a:off x="9142351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36501" y="2839992"/>
            <a:ext cx="17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项目标题</a:t>
            </a:r>
            <a:r>
              <a:rPr lang="en-US" altLang="zh-CN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zh-CN" sz="24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16772" y="2839992"/>
            <a:ext cx="17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项目标题</a:t>
            </a:r>
            <a:r>
              <a:rPr lang="en-US" altLang="zh-CN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zh-CN" sz="24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7540" y="2839992"/>
            <a:ext cx="17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项目标题</a:t>
            </a:r>
            <a:r>
              <a:rPr lang="en-US" altLang="zh-CN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zh-CN" sz="24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09889" y="2839992"/>
            <a:ext cx="17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项目标题</a:t>
            </a:r>
            <a:r>
              <a:rPr lang="en-US" altLang="zh-CN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zh-CN" sz="24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89584" y="2839992"/>
            <a:ext cx="17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项目标题</a:t>
            </a:r>
            <a:r>
              <a:rPr lang="en-US" altLang="zh-CN" sz="24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zh-CN" sz="24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55803" y="3645818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情况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4287" y="3645818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情况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8359" y="3645818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情况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4998" y="3645818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情况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5231677" y="621482"/>
            <a:ext cx="4680520" cy="3281970"/>
            <a:chOff x="5303118" y="785177"/>
            <a:chExt cx="4680520" cy="328197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303118" y="785177"/>
              <a:ext cx="0" cy="328197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出现的问题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解决的办法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意见和方案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5" name="TextBox 44">
                <a:hlinkClick r:id=""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年度工作概述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50" name="TextBox 49">
                <a:hlinkClick r:id="" action="ppaction://hlinkshowjump?jump=nextslide"/>
              </p:cNvPr>
              <p:cNvSpPr txBox="1"/>
              <p:nvPr/>
            </p:nvSpPr>
            <p:spPr>
              <a:xfrm>
                <a:off x="3358902" y="5479481"/>
                <a:ext cx="2520001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工作完成情况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2" name="组合 51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5" name="TextBox 54">
                <a:hlinkClick r:id=""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项目成果展示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r:id="" action="ppaction://hlinkshowjump?jump=nextslide"/>
              </p:cNvPr>
              <p:cNvSpPr txBox="1"/>
              <p:nvPr/>
            </p:nvSpPr>
            <p:spPr>
              <a:xfrm>
                <a:off x="9042458" y="5479480"/>
                <a:ext cx="3228669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工作中存在的不足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64" name="Picture 3" descr="C:\Documents and Settings\tdz\桌面\未标题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24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r:id="" action="ppaction://hlinkshowjump?jump=nextslide"/>
              </p:cNvPr>
              <p:cNvSpPr txBox="1"/>
              <p:nvPr/>
            </p:nvSpPr>
            <p:spPr>
              <a:xfrm>
                <a:off x="9263558" y="5479480"/>
                <a:ext cx="2851655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smtClean="0">
                    <a:solidFill>
                      <a:srgbClr val="0066CC"/>
                    </a:solidFill>
                  </a:rPr>
                  <a:t>2018</a:t>
                </a:r>
                <a:r>
                  <a:rPr lang="zh-CN" altLang="zh-CN" sz="1800" dirty="0" smtClean="0">
                    <a:solidFill>
                      <a:srgbClr val="0066CC"/>
                    </a:solidFill>
                  </a:rPr>
                  <a:t>年</a:t>
                </a:r>
                <a:r>
                  <a:rPr lang="zh-CN" altLang="zh-CN" sz="1800" dirty="0">
                    <a:solidFill>
                      <a:srgbClr val="0066CC"/>
                    </a:solidFill>
                  </a:rPr>
                  <a:t>工作计划</a:t>
                </a:r>
                <a:endParaRPr lang="zh-CN" altLang="en-US" sz="1800" dirty="0">
                  <a:solidFill>
                    <a:srgbClr val="0066CC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220294" y="1646419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519" y="3809854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7 7.40741E-7 L 1.00896 0.59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8831E-6 3.33333E-6 L 0.39151 0.64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5" y="322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6 3.33333E-6 L 0.1901 0.603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25828E-6 1.11022E-16 L 0.75469 0.6520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5" y="32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6 1.48148E-6 L 0.92867 0.6419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7" y="3208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6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6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10"/>
                            </p:stCondLst>
                            <p:childTnLst>
                              <p:par>
                                <p:cTn id="81" presetID="35" presetClass="path" presetSubtype="0" accel="12000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525E-7 4.44444E-6 L -0.13148 4.44444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1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859E-6 3.7037E-7 L -0.08222 0.0027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10"/>
                            </p:stCondLst>
                            <p:childTnLst>
                              <p:par>
                                <p:cTn id="8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1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96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60"/>
                            </p:stCondLst>
                            <p:childTnLst>
                              <p:par>
                                <p:cTn id="10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4 0.09306 L -0.80031 0.2388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15" y="729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96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0437" y="189434"/>
            <a:ext cx="6464786" cy="646331"/>
            <a:chOff x="360437" y="189434"/>
            <a:chExt cx="6464786" cy="646331"/>
          </a:xfrm>
        </p:grpSpPr>
        <p:grpSp>
          <p:nvGrpSpPr>
            <p:cNvPr id="19" name="组合 18"/>
            <p:cNvGrpSpPr/>
            <p:nvPr/>
          </p:nvGrpSpPr>
          <p:grpSpPr>
            <a:xfrm>
              <a:off x="4104853" y="303833"/>
              <a:ext cx="2720370" cy="461665"/>
              <a:chOff x="4104853" y="303833"/>
              <a:chExt cx="2720370" cy="461665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4104853" y="368645"/>
                <a:ext cx="358333" cy="360040"/>
              </a:xfrm>
              <a:custGeom>
                <a:avLst/>
                <a:gdLst>
                  <a:gd name="T0" fmla="*/ 144 w 288"/>
                  <a:gd name="T1" fmla="*/ 0 h 289"/>
                  <a:gd name="T2" fmla="*/ 0 w 288"/>
                  <a:gd name="T3" fmla="*/ 145 h 289"/>
                  <a:gd name="T4" fmla="*/ 144 w 288"/>
                  <a:gd name="T5" fmla="*/ 289 h 289"/>
                  <a:gd name="T6" fmla="*/ 288 w 288"/>
                  <a:gd name="T7" fmla="*/ 145 h 289"/>
                  <a:gd name="T8" fmla="*/ 144 w 288"/>
                  <a:gd name="T9" fmla="*/ 0 h 289"/>
                  <a:gd name="T10" fmla="*/ 208 w 288"/>
                  <a:gd name="T11" fmla="*/ 148 h 289"/>
                  <a:gd name="T12" fmla="*/ 117 w 288"/>
                  <a:gd name="T13" fmla="*/ 239 h 289"/>
                  <a:gd name="T14" fmla="*/ 114 w 288"/>
                  <a:gd name="T15" fmla="*/ 240 h 289"/>
                  <a:gd name="T16" fmla="*/ 111 w 288"/>
                  <a:gd name="T17" fmla="*/ 239 h 289"/>
                  <a:gd name="T18" fmla="*/ 111 w 288"/>
                  <a:gd name="T19" fmla="*/ 239 h 289"/>
                  <a:gd name="T20" fmla="*/ 110 w 288"/>
                  <a:gd name="T21" fmla="*/ 236 h 289"/>
                  <a:gd name="T22" fmla="*/ 110 w 288"/>
                  <a:gd name="T23" fmla="*/ 192 h 289"/>
                  <a:gd name="T24" fmla="*/ 111 w 288"/>
                  <a:gd name="T25" fmla="*/ 189 h 289"/>
                  <a:gd name="T26" fmla="*/ 155 w 288"/>
                  <a:gd name="T27" fmla="*/ 145 h 289"/>
                  <a:gd name="T28" fmla="*/ 111 w 288"/>
                  <a:gd name="T29" fmla="*/ 101 h 289"/>
                  <a:gd name="T30" fmla="*/ 110 w 288"/>
                  <a:gd name="T31" fmla="*/ 98 h 289"/>
                  <a:gd name="T32" fmla="*/ 110 w 288"/>
                  <a:gd name="T33" fmla="*/ 54 h 289"/>
                  <a:gd name="T34" fmla="*/ 111 w 288"/>
                  <a:gd name="T35" fmla="*/ 51 h 289"/>
                  <a:gd name="T36" fmla="*/ 111 w 288"/>
                  <a:gd name="T37" fmla="*/ 51 h 289"/>
                  <a:gd name="T38" fmla="*/ 117 w 288"/>
                  <a:gd name="T39" fmla="*/ 51 h 289"/>
                  <a:gd name="T40" fmla="*/ 208 w 288"/>
                  <a:gd name="T41" fmla="*/ 142 h 289"/>
                  <a:gd name="T42" fmla="*/ 209 w 288"/>
                  <a:gd name="T43" fmla="*/ 145 h 289"/>
                  <a:gd name="T44" fmla="*/ 208 w 288"/>
                  <a:gd name="T45" fmla="*/ 1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9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36901" y="303833"/>
                <a:ext cx="2288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66CC"/>
                    </a:solidFill>
                  </a:rPr>
                  <a:t>The core competitiveness analysis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7" y="189434"/>
              <a:ext cx="3915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核心竞争力分析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8844" y="3645818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473005" y="1163483"/>
            <a:ext cx="2970922" cy="2970922"/>
            <a:chOff x="3482674" y="1701602"/>
            <a:chExt cx="1990331" cy="1990331"/>
          </a:xfrm>
        </p:grpSpPr>
        <p:sp>
          <p:nvSpPr>
            <p:cNvPr id="78" name="椭圆 77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3045" y="1989634"/>
            <a:ext cx="227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600" dirty="0">
                <a:solidFill>
                  <a:srgbClr val="0066CC"/>
                </a:solidFill>
              </a:rPr>
              <a:t>强大的</a:t>
            </a:r>
            <a:endParaRPr lang="en-US" altLang="zh-CN" sz="3600" dirty="0">
              <a:solidFill>
                <a:srgbClr val="0066CC"/>
              </a:solidFill>
            </a:endParaRPr>
          </a:p>
          <a:p>
            <a:r>
              <a:rPr lang="zh-CN" altLang="zh-CN" sz="3600" dirty="0">
                <a:solidFill>
                  <a:srgbClr val="0066CC"/>
                </a:solidFill>
              </a:rPr>
              <a:t>成效团队</a:t>
            </a:r>
            <a:endParaRPr lang="zh-CN" altLang="en-US" sz="3600" dirty="0">
              <a:solidFill>
                <a:srgbClr val="0066CC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78844" y="4869954"/>
            <a:ext cx="2620431" cy="1109350"/>
            <a:chOff x="8641357" y="2133650"/>
            <a:chExt cx="2620431" cy="1109350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 flipV="1">
            <a:off x="4536901" y="3332180"/>
            <a:ext cx="1440162" cy="139591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1889832" y="2687565"/>
            <a:ext cx="1798210" cy="2580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564513" y="4266381"/>
            <a:ext cx="1971725" cy="1971725"/>
            <a:chOff x="3482674" y="1701602"/>
            <a:chExt cx="1990331" cy="1990331"/>
          </a:xfrm>
        </p:grpSpPr>
        <p:sp>
          <p:nvSpPr>
            <p:cNvPr id="70" name="椭圆 6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689029" y="4673766"/>
            <a:ext cx="179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>
                <a:solidFill>
                  <a:srgbClr val="0066CC"/>
                </a:solidFill>
              </a:rPr>
              <a:t>完善的</a:t>
            </a:r>
            <a:endParaRPr lang="en-US" altLang="zh-CN" dirty="0">
              <a:solidFill>
                <a:srgbClr val="0066CC"/>
              </a:solidFill>
            </a:endParaRPr>
          </a:p>
          <a:p>
            <a:r>
              <a:rPr lang="zh-CN" altLang="zh-CN" dirty="0">
                <a:solidFill>
                  <a:srgbClr val="0066CC"/>
                </a:solidFill>
              </a:rPr>
              <a:t>售后服务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310166" y="4117680"/>
            <a:ext cx="1796741" cy="9030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1368549" y="2277666"/>
            <a:ext cx="819799" cy="819799"/>
            <a:chOff x="3482674" y="1701602"/>
            <a:chExt cx="1990331" cy="1990331"/>
          </a:xfrm>
        </p:grpSpPr>
        <p:sp>
          <p:nvSpPr>
            <p:cNvPr id="100" name="椭圆 9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18349" y="2196746"/>
            <a:ext cx="1850745" cy="1850745"/>
            <a:chOff x="3482674" y="1701602"/>
            <a:chExt cx="1990331" cy="1990331"/>
          </a:xfrm>
        </p:grpSpPr>
        <p:sp>
          <p:nvSpPr>
            <p:cNvPr id="64" name="椭圆 63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688042" y="2653117"/>
            <a:ext cx="1640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2600" dirty="0">
                <a:solidFill>
                  <a:srgbClr val="0066CC"/>
                </a:solidFill>
              </a:rPr>
              <a:t>独特的</a:t>
            </a:r>
            <a:endParaRPr lang="en-US" altLang="zh-CN" sz="2600" dirty="0">
              <a:solidFill>
                <a:srgbClr val="0066CC"/>
              </a:solidFill>
            </a:endParaRPr>
          </a:p>
          <a:p>
            <a:r>
              <a:rPr lang="zh-CN" altLang="zh-CN" sz="2600" dirty="0">
                <a:solidFill>
                  <a:srgbClr val="0066CC"/>
                </a:solidFill>
              </a:rPr>
              <a:t>专利技术</a:t>
            </a:r>
            <a:endParaRPr lang="zh-CN" altLang="en-US" sz="2600" dirty="0">
              <a:solidFill>
                <a:srgbClr val="0066CC"/>
              </a:solidFill>
            </a:endParaRPr>
          </a:p>
        </p:txBody>
      </p:sp>
      <p:cxnSp>
        <p:nvCxnSpPr>
          <p:cNvPr id="44" name="直接连接符 43"/>
          <p:cNvCxnSpPr>
            <a:stCxn id="94" idx="1"/>
          </p:cNvCxnSpPr>
          <p:nvPr/>
        </p:nvCxnSpPr>
        <p:spPr>
          <a:xfrm flipH="1" flipV="1">
            <a:off x="8327721" y="3141099"/>
            <a:ext cx="779186" cy="3821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8713364" y="2421681"/>
            <a:ext cx="2376265" cy="2376265"/>
            <a:chOff x="3482674" y="1701602"/>
            <a:chExt cx="1990331" cy="1990331"/>
          </a:xfrm>
        </p:grpSpPr>
        <p:sp>
          <p:nvSpPr>
            <p:cNvPr id="73" name="椭圆 72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106907" y="3015430"/>
            <a:ext cx="1748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>
                <a:solidFill>
                  <a:srgbClr val="0066CC"/>
                </a:solidFill>
              </a:rPr>
              <a:t>过硬的</a:t>
            </a:r>
            <a:endParaRPr lang="en-US" altLang="zh-CN" dirty="0">
              <a:solidFill>
                <a:srgbClr val="0066CC"/>
              </a:solidFill>
            </a:endParaRPr>
          </a:p>
          <a:p>
            <a:r>
              <a:rPr lang="zh-CN" altLang="zh-CN" dirty="0">
                <a:solidFill>
                  <a:srgbClr val="0066CC"/>
                </a:solidFill>
              </a:rPr>
              <a:t>产品质量</a:t>
            </a:r>
            <a:endParaRPr lang="zh-CN" alt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" grpId="0"/>
      <p:bldP spid="92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椭圆 113"/>
          <p:cNvSpPr/>
          <p:nvPr/>
        </p:nvSpPr>
        <p:spPr>
          <a:xfrm>
            <a:off x="4013739" y="333450"/>
            <a:ext cx="1963322" cy="19633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2" name="组合 1"/>
          <p:cNvGrpSpPr/>
          <p:nvPr/>
        </p:nvGrpSpPr>
        <p:grpSpPr>
          <a:xfrm>
            <a:off x="4101791" y="765497"/>
            <a:ext cx="1787217" cy="1161421"/>
            <a:chOff x="736517" y="2781721"/>
            <a:chExt cx="1787217" cy="1161421"/>
          </a:xfrm>
        </p:grpSpPr>
        <p:sp>
          <p:nvSpPr>
            <p:cNvPr id="115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目录</a:t>
              </a:r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>
                  <a:solidFill>
                    <a:srgbClr val="0066CC"/>
                  </a:solidFill>
                </a:rPr>
                <a:t>CONTENTS</a:t>
              </a: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736724" y="808449"/>
            <a:ext cx="802098" cy="802096"/>
            <a:chOff x="7414667" y="3750265"/>
            <a:chExt cx="871129" cy="871129"/>
          </a:xfrm>
        </p:grpSpPr>
        <p:sp>
          <p:nvSpPr>
            <p:cNvPr id="117" name="椭圆 116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8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759139" y="2843723"/>
            <a:ext cx="802098" cy="802096"/>
            <a:chOff x="7414667" y="3750264"/>
            <a:chExt cx="871129" cy="871129"/>
          </a:xfrm>
        </p:grpSpPr>
        <p:sp>
          <p:nvSpPr>
            <p:cNvPr id="120" name="椭圆 119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1" name="文本框 23"/>
            <p:cNvSpPr txBox="1"/>
            <p:nvPr/>
          </p:nvSpPr>
          <p:spPr>
            <a:xfrm>
              <a:off x="7451426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759139" y="3851835"/>
            <a:ext cx="802098" cy="802096"/>
            <a:chOff x="7414667" y="3750264"/>
            <a:chExt cx="871129" cy="871129"/>
          </a:xfrm>
        </p:grpSpPr>
        <p:sp>
          <p:nvSpPr>
            <p:cNvPr id="123" name="椭圆 122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4" name="文本框 29"/>
            <p:cNvSpPr txBox="1"/>
            <p:nvPr/>
          </p:nvSpPr>
          <p:spPr>
            <a:xfrm>
              <a:off x="7451426" y="381846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769149" y="1835611"/>
            <a:ext cx="802098" cy="802096"/>
            <a:chOff x="7414667" y="3750264"/>
            <a:chExt cx="871129" cy="871129"/>
          </a:xfrm>
        </p:grpSpPr>
        <p:sp>
          <p:nvSpPr>
            <p:cNvPr id="126" name="椭圆 125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7" name="文本框 32"/>
            <p:cNvSpPr txBox="1"/>
            <p:nvPr/>
          </p:nvSpPr>
          <p:spPr>
            <a:xfrm>
              <a:off x="7451426" y="3820353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59139" y="4869954"/>
            <a:ext cx="802098" cy="802095"/>
            <a:chOff x="9136697" y="1907619"/>
            <a:chExt cx="802098" cy="802095"/>
          </a:xfrm>
        </p:grpSpPr>
        <p:sp>
          <p:nvSpPr>
            <p:cNvPr id="136" name="椭圆 135"/>
            <p:cNvSpPr/>
            <p:nvPr/>
          </p:nvSpPr>
          <p:spPr>
            <a:xfrm>
              <a:off x="9136697" y="1907619"/>
              <a:ext cx="802098" cy="8020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37" name="文本框 29"/>
            <p:cNvSpPr txBox="1"/>
            <p:nvPr/>
          </p:nvSpPr>
          <p:spPr>
            <a:xfrm>
              <a:off x="9174285" y="1991375"/>
              <a:ext cx="730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05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33245" y="941898"/>
            <a:ext cx="2424885" cy="677689"/>
            <a:chOff x="2232645" y="1023913"/>
            <a:chExt cx="2424885" cy="677689"/>
          </a:xfrm>
        </p:grpSpPr>
        <p:sp>
          <p:nvSpPr>
            <p:cNvPr id="128" name="文本框 33"/>
            <p:cNvSpPr txBox="1"/>
            <p:nvPr/>
          </p:nvSpPr>
          <p:spPr>
            <a:xfrm>
              <a:off x="2232645" y="1023913"/>
              <a:ext cx="24248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年度工作概述</a:t>
              </a:r>
              <a:endPara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0677" y="1447686"/>
              <a:ext cx="2016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本季度工作叙述 整体工作总结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89229" y="1967053"/>
            <a:ext cx="2790271" cy="656936"/>
            <a:chOff x="3600797" y="5013970"/>
            <a:chExt cx="2790271" cy="656936"/>
          </a:xfrm>
        </p:grpSpPr>
        <p:sp>
          <p:nvSpPr>
            <p:cNvPr id="129" name="文本框 34"/>
            <p:cNvSpPr txBox="1"/>
            <p:nvPr/>
          </p:nvSpPr>
          <p:spPr>
            <a:xfrm>
              <a:off x="3600797" y="5013970"/>
              <a:ext cx="26969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工作完成情况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60837" y="5416990"/>
              <a:ext cx="24302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完成的项目 存在的问题 改进方法措施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73205" y="2997746"/>
            <a:ext cx="3144592" cy="657498"/>
            <a:chOff x="5112965" y="837506"/>
            <a:chExt cx="3144592" cy="657498"/>
          </a:xfrm>
        </p:grpSpPr>
        <p:sp>
          <p:nvSpPr>
            <p:cNvPr id="144" name="文本框 33"/>
            <p:cNvSpPr txBox="1"/>
            <p:nvPr/>
          </p:nvSpPr>
          <p:spPr>
            <a:xfrm>
              <a:off x="5112965" y="837506"/>
              <a:ext cx="31445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项目成果展示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文本框 33"/>
            <p:cNvSpPr txBox="1"/>
            <p:nvPr/>
          </p:nvSpPr>
          <p:spPr>
            <a:xfrm>
              <a:off x="5761037" y="1241088"/>
              <a:ext cx="2388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项目展示一 项目展示二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项目展示三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37608" y="4005858"/>
            <a:ext cx="2875957" cy="646911"/>
            <a:chOff x="6537621" y="5030234"/>
            <a:chExt cx="2875957" cy="646911"/>
          </a:xfrm>
        </p:grpSpPr>
        <p:sp>
          <p:nvSpPr>
            <p:cNvPr id="146" name="文本框 33"/>
            <p:cNvSpPr txBox="1"/>
            <p:nvPr/>
          </p:nvSpPr>
          <p:spPr>
            <a:xfrm>
              <a:off x="6537621" y="5030234"/>
              <a:ext cx="28759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工作中存在的不足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文本框 33"/>
            <p:cNvSpPr txBox="1"/>
            <p:nvPr/>
          </p:nvSpPr>
          <p:spPr>
            <a:xfrm>
              <a:off x="6749282" y="5423229"/>
              <a:ext cx="24245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项目展示一 项目展示二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项目展示三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17221" y="5013970"/>
            <a:ext cx="3144592" cy="656981"/>
            <a:chOff x="7993285" y="1053530"/>
            <a:chExt cx="3144592" cy="656981"/>
          </a:xfrm>
        </p:grpSpPr>
        <p:sp>
          <p:nvSpPr>
            <p:cNvPr id="148" name="文本框 33"/>
            <p:cNvSpPr txBox="1"/>
            <p:nvPr/>
          </p:nvSpPr>
          <p:spPr>
            <a:xfrm>
              <a:off x="7993285" y="1053530"/>
              <a:ext cx="31445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</a:t>
              </a:r>
              <a:r>
                <a:rPr lang="zh-CN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年</a:t>
              </a:r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工作计划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文本框 33"/>
            <p:cNvSpPr txBox="1"/>
            <p:nvPr/>
          </p:nvSpPr>
          <p:spPr>
            <a:xfrm>
              <a:off x="8449093" y="1456595"/>
              <a:ext cx="21364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</a:t>
              </a:r>
              <a:r>
                <a:rPr lang="zh-CN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年</a:t>
              </a:r>
              <a:r>
                <a:rPr lang="zh-CN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工作计划 工作目标 其他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648469" y="1893338"/>
            <a:ext cx="4272760" cy="427276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1" name="椭圆 50"/>
          <p:cNvSpPr/>
          <p:nvPr/>
        </p:nvSpPr>
        <p:spPr>
          <a:xfrm>
            <a:off x="1005167" y="2262808"/>
            <a:ext cx="3575167" cy="357516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33481" y="1504684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27378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5240649" cy="646331"/>
            <a:chOff x="360438" y="189434"/>
            <a:chExt cx="5240649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2765" y="38640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Brand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520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品牌实力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21277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21277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5122" name="Picture 2" descr="E:\企业文化\企业文化图片\A (16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77" y="1485578"/>
            <a:ext cx="6331255" cy="47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5312657" cy="646331"/>
            <a:chOff x="360438" y="189434"/>
            <a:chExt cx="5312657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4773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Strategy analysis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策略分析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698762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7" name="矩形 36"/>
          <p:cNvSpPr/>
          <p:nvPr/>
        </p:nvSpPr>
        <p:spPr>
          <a:xfrm>
            <a:off x="2734359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8" name="矩形 37"/>
          <p:cNvSpPr/>
          <p:nvPr/>
        </p:nvSpPr>
        <p:spPr>
          <a:xfrm>
            <a:off x="4769956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9" name="矩形 38"/>
          <p:cNvSpPr/>
          <p:nvPr/>
        </p:nvSpPr>
        <p:spPr>
          <a:xfrm>
            <a:off x="6805553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0" name="矩形 39"/>
          <p:cNvSpPr/>
          <p:nvPr/>
        </p:nvSpPr>
        <p:spPr>
          <a:xfrm>
            <a:off x="8841150" y="2038227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606366" y="2504607"/>
            <a:ext cx="2130335" cy="1170828"/>
            <a:chOff x="606366" y="2504607"/>
            <a:chExt cx="2130335" cy="1170828"/>
          </a:xfrm>
        </p:grpSpPr>
        <p:sp>
          <p:nvSpPr>
            <p:cNvPr id="56" name="Freeform 114"/>
            <p:cNvSpPr>
              <a:spLocks noEditPoints="1"/>
            </p:cNvSpPr>
            <p:nvPr/>
          </p:nvSpPr>
          <p:spPr bwMode="auto">
            <a:xfrm>
              <a:off x="1442987" y="2504607"/>
              <a:ext cx="443589" cy="590107"/>
            </a:xfrm>
            <a:custGeom>
              <a:avLst/>
              <a:gdLst>
                <a:gd name="T0" fmla="*/ 680 w 680"/>
                <a:gd name="T1" fmla="*/ 527 h 904"/>
                <a:gd name="T2" fmla="*/ 680 w 680"/>
                <a:gd name="T3" fmla="*/ 803 h 904"/>
                <a:gd name="T4" fmla="*/ 340 w 680"/>
                <a:gd name="T5" fmla="*/ 904 h 904"/>
                <a:gd name="T6" fmla="*/ 0 w 680"/>
                <a:gd name="T7" fmla="*/ 803 h 904"/>
                <a:gd name="T8" fmla="*/ 0 w 680"/>
                <a:gd name="T9" fmla="*/ 527 h 904"/>
                <a:gd name="T10" fmla="*/ 340 w 680"/>
                <a:gd name="T11" fmla="*/ 591 h 904"/>
                <a:gd name="T12" fmla="*/ 680 w 680"/>
                <a:gd name="T13" fmla="*/ 527 h 904"/>
                <a:gd name="T14" fmla="*/ 299 w 680"/>
                <a:gd name="T15" fmla="*/ 398 h 904"/>
                <a:gd name="T16" fmla="*/ 381 w 680"/>
                <a:gd name="T17" fmla="*/ 398 h 904"/>
                <a:gd name="T18" fmla="*/ 550 w 680"/>
                <a:gd name="T19" fmla="*/ 217 h 904"/>
                <a:gd name="T20" fmla="*/ 531 w 680"/>
                <a:gd name="T21" fmla="*/ 174 h 904"/>
                <a:gd name="T22" fmla="*/ 444 w 680"/>
                <a:gd name="T23" fmla="*/ 174 h 904"/>
                <a:gd name="T24" fmla="*/ 444 w 680"/>
                <a:gd name="T25" fmla="*/ 59 h 904"/>
                <a:gd name="T26" fmla="*/ 385 w 680"/>
                <a:gd name="T27" fmla="*/ 0 h 904"/>
                <a:gd name="T28" fmla="*/ 295 w 680"/>
                <a:gd name="T29" fmla="*/ 0 h 904"/>
                <a:gd name="T30" fmla="*/ 236 w 680"/>
                <a:gd name="T31" fmla="*/ 59 h 904"/>
                <a:gd name="T32" fmla="*/ 236 w 680"/>
                <a:gd name="T33" fmla="*/ 174 h 904"/>
                <a:gd name="T34" fmla="*/ 149 w 680"/>
                <a:gd name="T35" fmla="*/ 174 h 904"/>
                <a:gd name="T36" fmla="*/ 130 w 680"/>
                <a:gd name="T37" fmla="*/ 217 h 904"/>
                <a:gd name="T38" fmla="*/ 299 w 680"/>
                <a:gd name="T39" fmla="*/ 398 h 904"/>
                <a:gd name="T40" fmla="*/ 477 w 680"/>
                <a:gd name="T41" fmla="*/ 356 h 904"/>
                <a:gd name="T42" fmla="*/ 411 w 680"/>
                <a:gd name="T43" fmla="*/ 426 h 904"/>
                <a:gd name="T44" fmla="*/ 340 w 680"/>
                <a:gd name="T45" fmla="*/ 457 h 904"/>
                <a:gd name="T46" fmla="*/ 269 w 680"/>
                <a:gd name="T47" fmla="*/ 426 h 904"/>
                <a:gd name="T48" fmla="*/ 203 w 680"/>
                <a:gd name="T49" fmla="*/ 356 h 904"/>
                <a:gd name="T50" fmla="*/ 0 w 680"/>
                <a:gd name="T51" fmla="*/ 448 h 904"/>
                <a:gd name="T52" fmla="*/ 340 w 680"/>
                <a:gd name="T53" fmla="*/ 550 h 904"/>
                <a:gd name="T54" fmla="*/ 680 w 680"/>
                <a:gd name="T55" fmla="*/ 448 h 904"/>
                <a:gd name="T56" fmla="*/ 477 w 680"/>
                <a:gd name="T57" fmla="*/ 35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0" h="904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31" tIns="45716" rIns="91431" bIns="457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7" name="文本框 32"/>
            <p:cNvSpPr txBox="1"/>
            <p:nvPr/>
          </p:nvSpPr>
          <p:spPr>
            <a:xfrm>
              <a:off x="606366" y="3213770"/>
              <a:ext cx="213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18619" y="4365898"/>
            <a:ext cx="1686034" cy="987618"/>
            <a:chOff x="8641357" y="2133650"/>
            <a:chExt cx="1686034" cy="987618"/>
          </a:xfrm>
        </p:grpSpPr>
        <p:sp>
          <p:nvSpPr>
            <p:cNvPr id="63" name="TextBox 6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58771" y="2550667"/>
            <a:ext cx="1506122" cy="1124768"/>
            <a:chOff x="2958771" y="2550667"/>
            <a:chExt cx="1506122" cy="1124768"/>
          </a:xfrm>
        </p:grpSpPr>
        <p:grpSp>
          <p:nvGrpSpPr>
            <p:cNvPr id="41" name="组合 40"/>
            <p:cNvGrpSpPr/>
            <p:nvPr/>
          </p:nvGrpSpPr>
          <p:grpSpPr>
            <a:xfrm>
              <a:off x="3433793" y="2550667"/>
              <a:ext cx="533171" cy="497987"/>
              <a:chOff x="1740921" y="2645461"/>
              <a:chExt cx="1408013" cy="1315096"/>
            </a:xfrm>
            <a:solidFill>
              <a:srgbClr val="FF0000"/>
            </a:solidFill>
          </p:grpSpPr>
          <p:sp>
            <p:nvSpPr>
              <p:cNvPr id="42" name="Freeform 329"/>
              <p:cNvSpPr>
                <a:spLocks/>
              </p:cNvSpPr>
              <p:nvPr/>
            </p:nvSpPr>
            <p:spPr bwMode="auto">
              <a:xfrm>
                <a:off x="1912456" y="3288715"/>
                <a:ext cx="257301" cy="464573"/>
              </a:xfrm>
              <a:custGeom>
                <a:avLst/>
                <a:gdLst>
                  <a:gd name="T0" fmla="*/ 9 w 36"/>
                  <a:gd name="T1" fmla="*/ 0 h 66"/>
                  <a:gd name="T2" fmla="*/ 0 w 36"/>
                  <a:gd name="T3" fmla="*/ 9 h 66"/>
                  <a:gd name="T4" fmla="*/ 0 w 36"/>
                  <a:gd name="T5" fmla="*/ 56 h 66"/>
                  <a:gd name="T6" fmla="*/ 9 w 36"/>
                  <a:gd name="T7" fmla="*/ 66 h 66"/>
                  <a:gd name="T8" fmla="*/ 26 w 36"/>
                  <a:gd name="T9" fmla="*/ 66 h 66"/>
                  <a:gd name="T10" fmla="*/ 36 w 36"/>
                  <a:gd name="T11" fmla="*/ 56 h 66"/>
                  <a:gd name="T12" fmla="*/ 36 w 36"/>
                  <a:gd name="T13" fmla="*/ 9 h 66"/>
                  <a:gd name="T14" fmla="*/ 26 w 36"/>
                  <a:gd name="T15" fmla="*/ 0 h 66"/>
                  <a:gd name="T16" fmla="*/ 9 w 3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3" name="Freeform 330"/>
              <p:cNvSpPr>
                <a:spLocks/>
              </p:cNvSpPr>
              <p:nvPr/>
            </p:nvSpPr>
            <p:spPr bwMode="auto">
              <a:xfrm>
                <a:off x="2305557" y="3460249"/>
                <a:ext cx="257301" cy="293041"/>
              </a:xfrm>
              <a:custGeom>
                <a:avLst/>
                <a:gdLst>
                  <a:gd name="T0" fmla="*/ 9 w 36"/>
                  <a:gd name="T1" fmla="*/ 0 h 42"/>
                  <a:gd name="T2" fmla="*/ 0 w 36"/>
                  <a:gd name="T3" fmla="*/ 9 h 42"/>
                  <a:gd name="T4" fmla="*/ 0 w 36"/>
                  <a:gd name="T5" fmla="*/ 32 h 42"/>
                  <a:gd name="T6" fmla="*/ 9 w 36"/>
                  <a:gd name="T7" fmla="*/ 42 h 42"/>
                  <a:gd name="T8" fmla="*/ 26 w 36"/>
                  <a:gd name="T9" fmla="*/ 42 h 42"/>
                  <a:gd name="T10" fmla="*/ 36 w 36"/>
                  <a:gd name="T11" fmla="*/ 32 h 42"/>
                  <a:gd name="T12" fmla="*/ 36 w 36"/>
                  <a:gd name="T13" fmla="*/ 9 h 42"/>
                  <a:gd name="T14" fmla="*/ 26 w 36"/>
                  <a:gd name="T15" fmla="*/ 0 h 42"/>
                  <a:gd name="T16" fmla="*/ 9 w 3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4" name="Freeform 331"/>
              <p:cNvSpPr>
                <a:spLocks/>
              </p:cNvSpPr>
              <p:nvPr/>
            </p:nvSpPr>
            <p:spPr bwMode="auto">
              <a:xfrm>
                <a:off x="2705804" y="3088591"/>
                <a:ext cx="250157" cy="664697"/>
              </a:xfrm>
              <a:custGeom>
                <a:avLst/>
                <a:gdLst>
                  <a:gd name="T0" fmla="*/ 26 w 36"/>
                  <a:gd name="T1" fmla="*/ 0 h 94"/>
                  <a:gd name="T2" fmla="*/ 9 w 36"/>
                  <a:gd name="T3" fmla="*/ 0 h 94"/>
                  <a:gd name="T4" fmla="*/ 0 w 36"/>
                  <a:gd name="T5" fmla="*/ 9 h 94"/>
                  <a:gd name="T6" fmla="*/ 0 w 36"/>
                  <a:gd name="T7" fmla="*/ 84 h 94"/>
                  <a:gd name="T8" fmla="*/ 9 w 36"/>
                  <a:gd name="T9" fmla="*/ 94 h 94"/>
                  <a:gd name="T10" fmla="*/ 26 w 36"/>
                  <a:gd name="T11" fmla="*/ 94 h 94"/>
                  <a:gd name="T12" fmla="*/ 36 w 36"/>
                  <a:gd name="T13" fmla="*/ 84 h 94"/>
                  <a:gd name="T14" fmla="*/ 36 w 36"/>
                  <a:gd name="T15" fmla="*/ 9 h 94"/>
                  <a:gd name="T16" fmla="*/ 26 w 36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4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5" name="Freeform 332"/>
              <p:cNvSpPr>
                <a:spLocks/>
              </p:cNvSpPr>
              <p:nvPr/>
            </p:nvSpPr>
            <p:spPr bwMode="auto">
              <a:xfrm>
                <a:off x="1740921" y="3846200"/>
                <a:ext cx="1408013" cy="114357"/>
              </a:xfrm>
              <a:custGeom>
                <a:avLst/>
                <a:gdLst>
                  <a:gd name="T0" fmla="*/ 191 w 199"/>
                  <a:gd name="T1" fmla="*/ 0 h 16"/>
                  <a:gd name="T2" fmla="*/ 8 w 199"/>
                  <a:gd name="T3" fmla="*/ 0 h 16"/>
                  <a:gd name="T4" fmla="*/ 0 w 199"/>
                  <a:gd name="T5" fmla="*/ 8 h 16"/>
                  <a:gd name="T6" fmla="*/ 0 w 199"/>
                  <a:gd name="T7" fmla="*/ 8 h 16"/>
                  <a:gd name="T8" fmla="*/ 8 w 199"/>
                  <a:gd name="T9" fmla="*/ 16 h 16"/>
                  <a:gd name="T10" fmla="*/ 191 w 199"/>
                  <a:gd name="T11" fmla="*/ 16 h 16"/>
                  <a:gd name="T12" fmla="*/ 199 w 199"/>
                  <a:gd name="T13" fmla="*/ 8 h 16"/>
                  <a:gd name="T14" fmla="*/ 199 w 199"/>
                  <a:gd name="T15" fmla="*/ 8 h 16"/>
                  <a:gd name="T16" fmla="*/ 191 w 19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33"/>
              <p:cNvSpPr>
                <a:spLocks/>
              </p:cNvSpPr>
              <p:nvPr/>
            </p:nvSpPr>
            <p:spPr bwMode="auto">
              <a:xfrm>
                <a:off x="1833838" y="2645461"/>
                <a:ext cx="1179301" cy="550342"/>
              </a:xfrm>
              <a:custGeom>
                <a:avLst/>
                <a:gdLst>
                  <a:gd name="T0" fmla="*/ 8 w 167"/>
                  <a:gd name="T1" fmla="*/ 68 h 78"/>
                  <a:gd name="T2" fmla="*/ 28 w 167"/>
                  <a:gd name="T3" fmla="*/ 48 h 78"/>
                  <a:gd name="T4" fmla="*/ 82 w 167"/>
                  <a:gd name="T5" fmla="*/ 77 h 78"/>
                  <a:gd name="T6" fmla="*/ 84 w 167"/>
                  <a:gd name="T7" fmla="*/ 78 h 78"/>
                  <a:gd name="T8" fmla="*/ 87 w 167"/>
                  <a:gd name="T9" fmla="*/ 77 h 78"/>
                  <a:gd name="T10" fmla="*/ 148 w 167"/>
                  <a:gd name="T11" fmla="*/ 22 h 78"/>
                  <a:gd name="T12" fmla="*/ 154 w 167"/>
                  <a:gd name="T13" fmla="*/ 28 h 78"/>
                  <a:gd name="T14" fmla="*/ 155 w 167"/>
                  <a:gd name="T15" fmla="*/ 29 h 78"/>
                  <a:gd name="T16" fmla="*/ 156 w 167"/>
                  <a:gd name="T17" fmla="*/ 28 h 78"/>
                  <a:gd name="T18" fmla="*/ 158 w 167"/>
                  <a:gd name="T19" fmla="*/ 26 h 78"/>
                  <a:gd name="T20" fmla="*/ 166 w 167"/>
                  <a:gd name="T21" fmla="*/ 2 h 78"/>
                  <a:gd name="T22" fmla="*/ 166 w 167"/>
                  <a:gd name="T23" fmla="*/ 0 h 78"/>
                  <a:gd name="T24" fmla="*/ 165 w 167"/>
                  <a:gd name="T25" fmla="*/ 0 h 78"/>
                  <a:gd name="T26" fmla="*/ 164 w 167"/>
                  <a:gd name="T27" fmla="*/ 0 h 78"/>
                  <a:gd name="T28" fmla="*/ 140 w 167"/>
                  <a:gd name="T29" fmla="*/ 9 h 78"/>
                  <a:gd name="T30" fmla="*/ 139 w 167"/>
                  <a:gd name="T31" fmla="*/ 10 h 78"/>
                  <a:gd name="T32" fmla="*/ 138 w 167"/>
                  <a:gd name="T33" fmla="*/ 12 h 78"/>
                  <a:gd name="T34" fmla="*/ 138 w 167"/>
                  <a:gd name="T35" fmla="*/ 13 h 78"/>
                  <a:gd name="T36" fmla="*/ 142 w 167"/>
                  <a:gd name="T37" fmla="*/ 17 h 78"/>
                  <a:gd name="T38" fmla="*/ 83 w 167"/>
                  <a:gd name="T39" fmla="*/ 69 h 78"/>
                  <a:gd name="T40" fmla="*/ 29 w 167"/>
                  <a:gd name="T41" fmla="*/ 40 h 78"/>
                  <a:gd name="T42" fmla="*/ 25 w 167"/>
                  <a:gd name="T43" fmla="*/ 41 h 78"/>
                  <a:gd name="T44" fmla="*/ 2 w 167"/>
                  <a:gd name="T45" fmla="*/ 63 h 78"/>
                  <a:gd name="T46" fmla="*/ 2 w 167"/>
                  <a:gd name="T47" fmla="*/ 68 h 78"/>
                  <a:gd name="T48" fmla="*/ 8 w 167"/>
                  <a:gd name="T49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78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5" name="文本框 32"/>
            <p:cNvSpPr txBox="1"/>
            <p:nvPr/>
          </p:nvSpPr>
          <p:spPr>
            <a:xfrm>
              <a:off x="2958771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20034" y="2493690"/>
            <a:ext cx="1506122" cy="1181745"/>
            <a:chOff x="4920034" y="2493690"/>
            <a:chExt cx="1506122" cy="118174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52251" y="2493690"/>
              <a:ext cx="567448" cy="611941"/>
              <a:chOff x="7549885" y="3739194"/>
              <a:chExt cx="1720118" cy="1854990"/>
            </a:xfrm>
            <a:solidFill>
              <a:srgbClr val="FF0000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549885" y="3739194"/>
                <a:ext cx="1720118" cy="1278360"/>
              </a:xfrm>
              <a:custGeom>
                <a:avLst/>
                <a:gdLst>
                  <a:gd name="T0" fmla="*/ 83 w 489"/>
                  <a:gd name="T1" fmla="*/ 363 h 363"/>
                  <a:gd name="T2" fmla="*/ 0 w 489"/>
                  <a:gd name="T3" fmla="*/ 280 h 363"/>
                  <a:gd name="T4" fmla="*/ 0 w 489"/>
                  <a:gd name="T5" fmla="*/ 280 h 363"/>
                  <a:gd name="T6" fmla="*/ 0 w 489"/>
                  <a:gd name="T7" fmla="*/ 83 h 363"/>
                  <a:gd name="T8" fmla="*/ 83 w 489"/>
                  <a:gd name="T9" fmla="*/ 0 h 363"/>
                  <a:gd name="T10" fmla="*/ 83 w 489"/>
                  <a:gd name="T11" fmla="*/ 0 h 363"/>
                  <a:gd name="T12" fmla="*/ 406 w 489"/>
                  <a:gd name="T13" fmla="*/ 0 h 363"/>
                  <a:gd name="T14" fmla="*/ 489 w 489"/>
                  <a:gd name="T15" fmla="*/ 83 h 363"/>
                  <a:gd name="T16" fmla="*/ 489 w 489"/>
                  <a:gd name="T17" fmla="*/ 83 h 363"/>
                  <a:gd name="T18" fmla="*/ 489 w 489"/>
                  <a:gd name="T19" fmla="*/ 280 h 363"/>
                  <a:gd name="T20" fmla="*/ 406 w 489"/>
                  <a:gd name="T21" fmla="*/ 363 h 363"/>
                  <a:gd name="T22" fmla="*/ 406 w 489"/>
                  <a:gd name="T23" fmla="*/ 363 h 363"/>
                  <a:gd name="T24" fmla="*/ 83 w 489"/>
                  <a:gd name="T25" fmla="*/ 363 h 363"/>
                  <a:gd name="T26" fmla="*/ 43 w 489"/>
                  <a:gd name="T27" fmla="*/ 83 h 363"/>
                  <a:gd name="T28" fmla="*/ 43 w 489"/>
                  <a:gd name="T29" fmla="*/ 280 h 363"/>
                  <a:gd name="T30" fmla="*/ 83 w 489"/>
                  <a:gd name="T31" fmla="*/ 320 h 363"/>
                  <a:gd name="T32" fmla="*/ 83 w 489"/>
                  <a:gd name="T33" fmla="*/ 320 h 363"/>
                  <a:gd name="T34" fmla="*/ 406 w 489"/>
                  <a:gd name="T35" fmla="*/ 320 h 363"/>
                  <a:gd name="T36" fmla="*/ 446 w 489"/>
                  <a:gd name="T37" fmla="*/ 280 h 363"/>
                  <a:gd name="T38" fmla="*/ 446 w 489"/>
                  <a:gd name="T39" fmla="*/ 280 h 363"/>
                  <a:gd name="T40" fmla="*/ 446 w 489"/>
                  <a:gd name="T41" fmla="*/ 83 h 363"/>
                  <a:gd name="T42" fmla="*/ 406 w 489"/>
                  <a:gd name="T43" fmla="*/ 43 h 363"/>
                  <a:gd name="T44" fmla="*/ 406 w 489"/>
                  <a:gd name="T45" fmla="*/ 43 h 363"/>
                  <a:gd name="T46" fmla="*/ 83 w 489"/>
                  <a:gd name="T47" fmla="*/ 43 h 363"/>
                  <a:gd name="T48" fmla="*/ 43 w 489"/>
                  <a:gd name="T49" fmla="*/ 8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8013143" y="5044918"/>
                <a:ext cx="787736" cy="549266"/>
              </a:xfrm>
              <a:custGeom>
                <a:avLst/>
                <a:gdLst>
                  <a:gd name="T0" fmla="*/ 219 w 224"/>
                  <a:gd name="T1" fmla="*/ 119 h 156"/>
                  <a:gd name="T2" fmla="*/ 130 w 224"/>
                  <a:gd name="T3" fmla="*/ 15 h 156"/>
                  <a:gd name="T4" fmla="*/ 112 w 224"/>
                  <a:gd name="T5" fmla="*/ 0 h 156"/>
                  <a:gd name="T6" fmla="*/ 95 w 224"/>
                  <a:gd name="T7" fmla="*/ 15 h 156"/>
                  <a:gd name="T8" fmla="*/ 6 w 224"/>
                  <a:gd name="T9" fmla="*/ 119 h 156"/>
                  <a:gd name="T10" fmla="*/ 8 w 224"/>
                  <a:gd name="T11" fmla="*/ 140 h 156"/>
                  <a:gd name="T12" fmla="*/ 30 w 224"/>
                  <a:gd name="T13" fmla="*/ 138 h 156"/>
                  <a:gd name="T14" fmla="*/ 96 w 224"/>
                  <a:gd name="T15" fmla="*/ 64 h 156"/>
                  <a:gd name="T16" fmla="*/ 96 w 224"/>
                  <a:gd name="T17" fmla="*/ 140 h 156"/>
                  <a:gd name="T18" fmla="*/ 112 w 224"/>
                  <a:gd name="T19" fmla="*/ 156 h 156"/>
                  <a:gd name="T20" fmla="*/ 129 w 224"/>
                  <a:gd name="T21" fmla="*/ 140 h 156"/>
                  <a:gd name="T22" fmla="*/ 129 w 224"/>
                  <a:gd name="T23" fmla="*/ 64 h 156"/>
                  <a:gd name="T24" fmla="*/ 195 w 224"/>
                  <a:gd name="T25" fmla="*/ 138 h 156"/>
                  <a:gd name="T26" fmla="*/ 216 w 224"/>
                  <a:gd name="T27" fmla="*/ 140 h 156"/>
                  <a:gd name="T28" fmla="*/ 219 w 224"/>
                  <a:gd name="T29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7813767" y="4073444"/>
                <a:ext cx="1192355" cy="619633"/>
              </a:xfrm>
              <a:custGeom>
                <a:avLst/>
                <a:gdLst>
                  <a:gd name="T0" fmla="*/ 3 w 339"/>
                  <a:gd name="T1" fmla="*/ 169 h 176"/>
                  <a:gd name="T2" fmla="*/ 4 w 339"/>
                  <a:gd name="T3" fmla="*/ 155 h 176"/>
                  <a:gd name="T4" fmla="*/ 4 w 339"/>
                  <a:gd name="T5" fmla="*/ 155 h 176"/>
                  <a:gd name="T6" fmla="*/ 57 w 339"/>
                  <a:gd name="T7" fmla="*/ 102 h 176"/>
                  <a:gd name="T8" fmla="*/ 66 w 339"/>
                  <a:gd name="T9" fmla="*/ 99 h 176"/>
                  <a:gd name="T10" fmla="*/ 66 w 339"/>
                  <a:gd name="T11" fmla="*/ 99 h 176"/>
                  <a:gd name="T12" fmla="*/ 72 w 339"/>
                  <a:gd name="T13" fmla="*/ 105 h 176"/>
                  <a:gd name="T14" fmla="*/ 72 w 339"/>
                  <a:gd name="T15" fmla="*/ 105 h 176"/>
                  <a:gd name="T16" fmla="*/ 83 w 339"/>
                  <a:gd name="T17" fmla="*/ 144 h 176"/>
                  <a:gd name="T18" fmla="*/ 166 w 339"/>
                  <a:gd name="T19" fmla="*/ 12 h 176"/>
                  <a:gd name="T20" fmla="*/ 176 w 339"/>
                  <a:gd name="T21" fmla="*/ 7 h 176"/>
                  <a:gd name="T22" fmla="*/ 176 w 339"/>
                  <a:gd name="T23" fmla="*/ 7 h 176"/>
                  <a:gd name="T24" fmla="*/ 182 w 339"/>
                  <a:gd name="T25" fmla="*/ 16 h 176"/>
                  <a:gd name="T26" fmla="*/ 182 w 339"/>
                  <a:gd name="T27" fmla="*/ 16 h 176"/>
                  <a:gd name="T28" fmla="*/ 181 w 339"/>
                  <a:gd name="T29" fmla="*/ 99 h 176"/>
                  <a:gd name="T30" fmla="*/ 221 w 339"/>
                  <a:gd name="T31" fmla="*/ 59 h 176"/>
                  <a:gd name="T32" fmla="*/ 228 w 339"/>
                  <a:gd name="T33" fmla="*/ 57 h 176"/>
                  <a:gd name="T34" fmla="*/ 228 w 339"/>
                  <a:gd name="T35" fmla="*/ 57 h 176"/>
                  <a:gd name="T36" fmla="*/ 234 w 339"/>
                  <a:gd name="T37" fmla="*/ 61 h 176"/>
                  <a:gd name="T38" fmla="*/ 234 w 339"/>
                  <a:gd name="T39" fmla="*/ 61 h 176"/>
                  <a:gd name="T40" fmla="*/ 246 w 339"/>
                  <a:gd name="T41" fmla="*/ 84 h 176"/>
                  <a:gd name="T42" fmla="*/ 322 w 339"/>
                  <a:gd name="T43" fmla="*/ 5 h 176"/>
                  <a:gd name="T44" fmla="*/ 335 w 339"/>
                  <a:gd name="T45" fmla="*/ 4 h 176"/>
                  <a:gd name="T46" fmla="*/ 335 w 339"/>
                  <a:gd name="T47" fmla="*/ 4 h 176"/>
                  <a:gd name="T48" fmla="*/ 335 w 339"/>
                  <a:gd name="T49" fmla="*/ 18 h 176"/>
                  <a:gd name="T50" fmla="*/ 335 w 339"/>
                  <a:gd name="T51" fmla="*/ 18 h 176"/>
                  <a:gd name="T52" fmla="*/ 251 w 339"/>
                  <a:gd name="T53" fmla="*/ 106 h 176"/>
                  <a:gd name="T54" fmla="*/ 243 w 339"/>
                  <a:gd name="T55" fmla="*/ 110 h 176"/>
                  <a:gd name="T56" fmla="*/ 243 w 339"/>
                  <a:gd name="T57" fmla="*/ 110 h 176"/>
                  <a:gd name="T58" fmla="*/ 236 w 339"/>
                  <a:gd name="T59" fmla="*/ 106 h 176"/>
                  <a:gd name="T60" fmla="*/ 236 w 339"/>
                  <a:gd name="T61" fmla="*/ 106 h 176"/>
                  <a:gd name="T62" fmla="*/ 224 w 339"/>
                  <a:gd name="T63" fmla="*/ 81 h 176"/>
                  <a:gd name="T64" fmla="*/ 177 w 339"/>
                  <a:gd name="T65" fmla="*/ 126 h 176"/>
                  <a:gd name="T66" fmla="*/ 168 w 339"/>
                  <a:gd name="T67" fmla="*/ 127 h 176"/>
                  <a:gd name="T68" fmla="*/ 168 w 339"/>
                  <a:gd name="T69" fmla="*/ 127 h 176"/>
                  <a:gd name="T70" fmla="*/ 163 w 339"/>
                  <a:gd name="T71" fmla="*/ 119 h 176"/>
                  <a:gd name="T72" fmla="*/ 163 w 339"/>
                  <a:gd name="T73" fmla="*/ 119 h 176"/>
                  <a:gd name="T74" fmla="*/ 164 w 339"/>
                  <a:gd name="T75" fmla="*/ 49 h 176"/>
                  <a:gd name="T76" fmla="*/ 88 w 339"/>
                  <a:gd name="T77" fmla="*/ 171 h 176"/>
                  <a:gd name="T78" fmla="*/ 79 w 339"/>
                  <a:gd name="T79" fmla="*/ 176 h 176"/>
                  <a:gd name="T80" fmla="*/ 79 w 339"/>
                  <a:gd name="T81" fmla="*/ 176 h 176"/>
                  <a:gd name="T82" fmla="*/ 71 w 339"/>
                  <a:gd name="T83" fmla="*/ 170 h 176"/>
                  <a:gd name="T84" fmla="*/ 71 w 339"/>
                  <a:gd name="T85" fmla="*/ 170 h 176"/>
                  <a:gd name="T86" fmla="*/ 59 w 339"/>
                  <a:gd name="T87" fmla="*/ 126 h 176"/>
                  <a:gd name="T88" fmla="*/ 16 w 339"/>
                  <a:gd name="T89" fmla="*/ 170 h 176"/>
                  <a:gd name="T90" fmla="*/ 16 w 339"/>
                  <a:gd name="T91" fmla="*/ 170 h 176"/>
                  <a:gd name="T92" fmla="*/ 7 w 339"/>
                  <a:gd name="T93" fmla="*/ 172 h 176"/>
                  <a:gd name="T94" fmla="*/ 7 w 339"/>
                  <a:gd name="T95" fmla="*/ 172 h 176"/>
                  <a:gd name="T96" fmla="*/ 3 w 339"/>
                  <a:gd name="T97" fmla="*/ 1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6" name="文本框 32"/>
            <p:cNvSpPr txBox="1"/>
            <p:nvPr/>
          </p:nvSpPr>
          <p:spPr>
            <a:xfrm>
              <a:off x="4920034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18511" y="2552038"/>
            <a:ext cx="1506122" cy="1123397"/>
            <a:chOff x="7018511" y="2552038"/>
            <a:chExt cx="1506122" cy="1123397"/>
          </a:xfrm>
        </p:grpSpPr>
        <p:grpSp>
          <p:nvGrpSpPr>
            <p:cNvPr id="51" name="组合 50"/>
            <p:cNvGrpSpPr/>
            <p:nvPr/>
          </p:nvGrpSpPr>
          <p:grpSpPr>
            <a:xfrm>
              <a:off x="7532439" y="2552038"/>
              <a:ext cx="478267" cy="495245"/>
              <a:chOff x="4571018" y="3941631"/>
              <a:chExt cx="1142820" cy="1183390"/>
            </a:xfrm>
            <a:solidFill>
              <a:srgbClr val="FF0000"/>
            </a:solidFill>
          </p:grpSpPr>
          <p:sp>
            <p:nvSpPr>
              <p:cNvPr id="52" name="Freeform 237"/>
              <p:cNvSpPr>
                <a:spLocks/>
              </p:cNvSpPr>
              <p:nvPr/>
            </p:nvSpPr>
            <p:spPr bwMode="auto">
              <a:xfrm>
                <a:off x="5030850" y="3941631"/>
                <a:ext cx="426023" cy="561264"/>
              </a:xfrm>
              <a:custGeom>
                <a:avLst/>
                <a:gdLst>
                  <a:gd name="T0" fmla="*/ 126 w 126"/>
                  <a:gd name="T1" fmla="*/ 28 h 166"/>
                  <a:gd name="T2" fmla="*/ 38 w 126"/>
                  <a:gd name="T3" fmla="*/ 166 h 166"/>
                  <a:gd name="T4" fmla="*/ 36 w 126"/>
                  <a:gd name="T5" fmla="*/ 166 h 166"/>
                  <a:gd name="T6" fmla="*/ 0 w 126"/>
                  <a:gd name="T7" fmla="*/ 3 h 166"/>
                  <a:gd name="T8" fmla="*/ 0 w 126"/>
                  <a:gd name="T9" fmla="*/ 3 h 166"/>
                  <a:gd name="T10" fmla="*/ 17 w 126"/>
                  <a:gd name="T11" fmla="*/ 1 h 166"/>
                  <a:gd name="T12" fmla="*/ 33 w 126"/>
                  <a:gd name="T13" fmla="*/ 0 h 166"/>
                  <a:gd name="T14" fmla="*/ 48 w 126"/>
                  <a:gd name="T15" fmla="*/ 0 h 166"/>
                  <a:gd name="T16" fmla="*/ 63 w 126"/>
                  <a:gd name="T17" fmla="*/ 2 h 166"/>
                  <a:gd name="T18" fmla="*/ 79 w 126"/>
                  <a:gd name="T19" fmla="*/ 5 h 166"/>
                  <a:gd name="T20" fmla="*/ 94 w 126"/>
                  <a:gd name="T21" fmla="*/ 10 h 166"/>
                  <a:gd name="T22" fmla="*/ 108 w 126"/>
                  <a:gd name="T23" fmla="*/ 17 h 166"/>
                  <a:gd name="T24" fmla="*/ 123 w 126"/>
                  <a:gd name="T25" fmla="*/ 25 h 166"/>
                  <a:gd name="T26" fmla="*/ 123 w 126"/>
                  <a:gd name="T27" fmla="*/ 25 h 166"/>
                  <a:gd name="T28" fmla="*/ 126 w 126"/>
                  <a:gd name="T29" fmla="*/ 28 h 166"/>
                  <a:gd name="T30" fmla="*/ 126 w 126"/>
                  <a:gd name="T31" fmla="*/ 2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166">
                    <a:moveTo>
                      <a:pt x="126" y="28"/>
                    </a:moveTo>
                    <a:lnTo>
                      <a:pt x="38" y="166"/>
                    </a:lnTo>
                    <a:lnTo>
                      <a:pt x="36" y="16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9" y="5"/>
                    </a:lnTo>
                    <a:lnTo>
                      <a:pt x="94" y="10"/>
                    </a:lnTo>
                    <a:lnTo>
                      <a:pt x="108" y="17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6" y="28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3" name="Freeform 238"/>
              <p:cNvSpPr>
                <a:spLocks/>
              </p:cNvSpPr>
              <p:nvPr/>
            </p:nvSpPr>
            <p:spPr bwMode="auto">
              <a:xfrm>
                <a:off x="5172859" y="4103925"/>
                <a:ext cx="540979" cy="1000812"/>
              </a:xfrm>
              <a:custGeom>
                <a:avLst/>
                <a:gdLst>
                  <a:gd name="T0" fmla="*/ 155 w 159"/>
                  <a:gd name="T1" fmla="*/ 101 h 296"/>
                  <a:gd name="T2" fmla="*/ 155 w 159"/>
                  <a:gd name="T3" fmla="*/ 101 h 296"/>
                  <a:gd name="T4" fmla="*/ 156 w 159"/>
                  <a:gd name="T5" fmla="*/ 105 h 296"/>
                  <a:gd name="T6" fmla="*/ 156 w 159"/>
                  <a:gd name="T7" fmla="*/ 105 h 296"/>
                  <a:gd name="T8" fmla="*/ 156 w 159"/>
                  <a:gd name="T9" fmla="*/ 105 h 296"/>
                  <a:gd name="T10" fmla="*/ 158 w 159"/>
                  <a:gd name="T11" fmla="*/ 120 h 296"/>
                  <a:gd name="T12" fmla="*/ 159 w 159"/>
                  <a:gd name="T13" fmla="*/ 136 h 296"/>
                  <a:gd name="T14" fmla="*/ 158 w 159"/>
                  <a:gd name="T15" fmla="*/ 151 h 296"/>
                  <a:gd name="T16" fmla="*/ 157 w 159"/>
                  <a:gd name="T17" fmla="*/ 166 h 296"/>
                  <a:gd name="T18" fmla="*/ 153 w 159"/>
                  <a:gd name="T19" fmla="*/ 182 h 296"/>
                  <a:gd name="T20" fmla="*/ 149 w 159"/>
                  <a:gd name="T21" fmla="*/ 196 h 296"/>
                  <a:gd name="T22" fmla="*/ 141 w 159"/>
                  <a:gd name="T23" fmla="*/ 211 h 296"/>
                  <a:gd name="T24" fmla="*/ 133 w 159"/>
                  <a:gd name="T25" fmla="*/ 225 h 296"/>
                  <a:gd name="T26" fmla="*/ 133 w 159"/>
                  <a:gd name="T27" fmla="*/ 225 h 296"/>
                  <a:gd name="T28" fmla="*/ 124 w 159"/>
                  <a:gd name="T29" fmla="*/ 238 h 296"/>
                  <a:gd name="T30" fmla="*/ 114 w 159"/>
                  <a:gd name="T31" fmla="*/ 250 h 296"/>
                  <a:gd name="T32" fmla="*/ 103 w 159"/>
                  <a:gd name="T33" fmla="*/ 261 h 296"/>
                  <a:gd name="T34" fmla="*/ 91 w 159"/>
                  <a:gd name="T35" fmla="*/ 271 h 296"/>
                  <a:gd name="T36" fmla="*/ 78 w 159"/>
                  <a:gd name="T37" fmla="*/ 278 h 296"/>
                  <a:gd name="T38" fmla="*/ 64 w 159"/>
                  <a:gd name="T39" fmla="*/ 286 h 296"/>
                  <a:gd name="T40" fmla="*/ 50 w 159"/>
                  <a:gd name="T41" fmla="*/ 291 h 296"/>
                  <a:gd name="T42" fmla="*/ 34 w 159"/>
                  <a:gd name="T43" fmla="*/ 296 h 296"/>
                  <a:gd name="T44" fmla="*/ 0 w 159"/>
                  <a:gd name="T45" fmla="*/ 138 h 296"/>
                  <a:gd name="T46" fmla="*/ 88 w 159"/>
                  <a:gd name="T47" fmla="*/ 0 h 296"/>
                  <a:gd name="T48" fmla="*/ 88 w 159"/>
                  <a:gd name="T49" fmla="*/ 0 h 296"/>
                  <a:gd name="T50" fmla="*/ 101 w 159"/>
                  <a:gd name="T51" fmla="*/ 10 h 296"/>
                  <a:gd name="T52" fmla="*/ 112 w 159"/>
                  <a:gd name="T53" fmla="*/ 21 h 296"/>
                  <a:gd name="T54" fmla="*/ 122 w 159"/>
                  <a:gd name="T55" fmla="*/ 32 h 296"/>
                  <a:gd name="T56" fmla="*/ 131 w 159"/>
                  <a:gd name="T57" fmla="*/ 44 h 296"/>
                  <a:gd name="T58" fmla="*/ 139 w 159"/>
                  <a:gd name="T59" fmla="*/ 57 h 296"/>
                  <a:gd name="T60" fmla="*/ 146 w 159"/>
                  <a:gd name="T61" fmla="*/ 71 h 296"/>
                  <a:gd name="T62" fmla="*/ 151 w 159"/>
                  <a:gd name="T63" fmla="*/ 86 h 296"/>
                  <a:gd name="T64" fmla="*/ 155 w 159"/>
                  <a:gd name="T65" fmla="*/ 101 h 296"/>
                  <a:gd name="T66" fmla="*/ 155 w 159"/>
                  <a:gd name="T67" fmla="*/ 10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9" h="296">
                    <a:moveTo>
                      <a:pt x="155" y="101"/>
                    </a:moveTo>
                    <a:lnTo>
                      <a:pt x="155" y="101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8" y="120"/>
                    </a:lnTo>
                    <a:lnTo>
                      <a:pt x="159" y="136"/>
                    </a:lnTo>
                    <a:lnTo>
                      <a:pt x="158" y="151"/>
                    </a:lnTo>
                    <a:lnTo>
                      <a:pt x="157" y="166"/>
                    </a:lnTo>
                    <a:lnTo>
                      <a:pt x="153" y="182"/>
                    </a:lnTo>
                    <a:lnTo>
                      <a:pt x="149" y="196"/>
                    </a:lnTo>
                    <a:lnTo>
                      <a:pt x="141" y="211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24" y="238"/>
                    </a:lnTo>
                    <a:lnTo>
                      <a:pt x="114" y="250"/>
                    </a:lnTo>
                    <a:lnTo>
                      <a:pt x="103" y="261"/>
                    </a:lnTo>
                    <a:lnTo>
                      <a:pt x="91" y="271"/>
                    </a:lnTo>
                    <a:lnTo>
                      <a:pt x="78" y="278"/>
                    </a:lnTo>
                    <a:lnTo>
                      <a:pt x="64" y="286"/>
                    </a:lnTo>
                    <a:lnTo>
                      <a:pt x="50" y="291"/>
                    </a:lnTo>
                    <a:lnTo>
                      <a:pt x="34" y="296"/>
                    </a:lnTo>
                    <a:lnTo>
                      <a:pt x="0" y="13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1" y="10"/>
                    </a:lnTo>
                    <a:lnTo>
                      <a:pt x="112" y="21"/>
                    </a:lnTo>
                    <a:lnTo>
                      <a:pt x="122" y="32"/>
                    </a:lnTo>
                    <a:lnTo>
                      <a:pt x="131" y="44"/>
                    </a:lnTo>
                    <a:lnTo>
                      <a:pt x="139" y="57"/>
                    </a:lnTo>
                    <a:lnTo>
                      <a:pt x="146" y="71"/>
                    </a:lnTo>
                    <a:lnTo>
                      <a:pt x="151" y="86"/>
                    </a:lnTo>
                    <a:lnTo>
                      <a:pt x="155" y="101"/>
                    </a:lnTo>
                    <a:lnTo>
                      <a:pt x="155" y="101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4" name="Freeform 239"/>
              <p:cNvSpPr>
                <a:spLocks/>
              </p:cNvSpPr>
              <p:nvPr/>
            </p:nvSpPr>
            <p:spPr bwMode="auto">
              <a:xfrm>
                <a:off x="4571018" y="4029538"/>
                <a:ext cx="676224" cy="1095483"/>
              </a:xfrm>
              <a:custGeom>
                <a:avLst/>
                <a:gdLst>
                  <a:gd name="T0" fmla="*/ 131 w 201"/>
                  <a:gd name="T1" fmla="*/ 0 h 323"/>
                  <a:gd name="T2" fmla="*/ 201 w 201"/>
                  <a:gd name="T3" fmla="*/ 319 h 323"/>
                  <a:gd name="T4" fmla="*/ 201 w 201"/>
                  <a:gd name="T5" fmla="*/ 319 h 323"/>
                  <a:gd name="T6" fmla="*/ 200 w 201"/>
                  <a:gd name="T7" fmla="*/ 320 h 323"/>
                  <a:gd name="T8" fmla="*/ 200 w 201"/>
                  <a:gd name="T9" fmla="*/ 320 h 323"/>
                  <a:gd name="T10" fmla="*/ 184 w 201"/>
                  <a:gd name="T11" fmla="*/ 322 h 323"/>
                  <a:gd name="T12" fmla="*/ 168 w 201"/>
                  <a:gd name="T13" fmla="*/ 323 h 323"/>
                  <a:gd name="T14" fmla="*/ 152 w 201"/>
                  <a:gd name="T15" fmla="*/ 323 h 323"/>
                  <a:gd name="T16" fmla="*/ 136 w 201"/>
                  <a:gd name="T17" fmla="*/ 321 h 323"/>
                  <a:gd name="T18" fmla="*/ 121 w 201"/>
                  <a:gd name="T19" fmla="*/ 318 h 323"/>
                  <a:gd name="T20" fmla="*/ 106 w 201"/>
                  <a:gd name="T21" fmla="*/ 312 h 323"/>
                  <a:gd name="T22" fmla="*/ 91 w 201"/>
                  <a:gd name="T23" fmla="*/ 306 h 323"/>
                  <a:gd name="T24" fmla="*/ 77 w 201"/>
                  <a:gd name="T25" fmla="*/ 297 h 323"/>
                  <a:gd name="T26" fmla="*/ 77 w 201"/>
                  <a:gd name="T27" fmla="*/ 297 h 323"/>
                  <a:gd name="T28" fmla="*/ 63 w 201"/>
                  <a:gd name="T29" fmla="*/ 288 h 323"/>
                  <a:gd name="T30" fmla="*/ 50 w 201"/>
                  <a:gd name="T31" fmla="*/ 278 h 323"/>
                  <a:gd name="T32" fmla="*/ 40 w 201"/>
                  <a:gd name="T33" fmla="*/ 266 h 323"/>
                  <a:gd name="T34" fmla="*/ 30 w 201"/>
                  <a:gd name="T35" fmla="*/ 254 h 323"/>
                  <a:gd name="T36" fmla="*/ 22 w 201"/>
                  <a:gd name="T37" fmla="*/ 241 h 323"/>
                  <a:gd name="T38" fmla="*/ 15 w 201"/>
                  <a:gd name="T39" fmla="*/ 227 h 323"/>
                  <a:gd name="T40" fmla="*/ 9 w 201"/>
                  <a:gd name="T41" fmla="*/ 211 h 323"/>
                  <a:gd name="T42" fmla="*/ 5 w 201"/>
                  <a:gd name="T43" fmla="*/ 195 h 323"/>
                  <a:gd name="T44" fmla="*/ 5 w 201"/>
                  <a:gd name="T45" fmla="*/ 195 h 323"/>
                  <a:gd name="T46" fmla="*/ 2 w 201"/>
                  <a:gd name="T47" fmla="*/ 179 h 323"/>
                  <a:gd name="T48" fmla="*/ 0 w 201"/>
                  <a:gd name="T49" fmla="*/ 162 h 323"/>
                  <a:gd name="T50" fmla="*/ 2 w 201"/>
                  <a:gd name="T51" fmla="*/ 146 h 323"/>
                  <a:gd name="T52" fmla="*/ 3 w 201"/>
                  <a:gd name="T53" fmla="*/ 131 h 323"/>
                  <a:gd name="T54" fmla="*/ 7 w 201"/>
                  <a:gd name="T55" fmla="*/ 116 h 323"/>
                  <a:gd name="T56" fmla="*/ 11 w 201"/>
                  <a:gd name="T57" fmla="*/ 101 h 323"/>
                  <a:gd name="T58" fmla="*/ 18 w 201"/>
                  <a:gd name="T59" fmla="*/ 86 h 323"/>
                  <a:gd name="T60" fmla="*/ 27 w 201"/>
                  <a:gd name="T61" fmla="*/ 71 h 323"/>
                  <a:gd name="T62" fmla="*/ 27 w 201"/>
                  <a:gd name="T63" fmla="*/ 71 h 323"/>
                  <a:gd name="T64" fmla="*/ 36 w 201"/>
                  <a:gd name="T65" fmla="*/ 58 h 323"/>
                  <a:gd name="T66" fmla="*/ 47 w 201"/>
                  <a:gd name="T67" fmla="*/ 45 h 323"/>
                  <a:gd name="T68" fmla="*/ 58 w 201"/>
                  <a:gd name="T69" fmla="*/ 34 h 323"/>
                  <a:gd name="T70" fmla="*/ 71 w 201"/>
                  <a:gd name="T71" fmla="*/ 25 h 323"/>
                  <a:gd name="T72" fmla="*/ 84 w 201"/>
                  <a:gd name="T73" fmla="*/ 17 h 323"/>
                  <a:gd name="T74" fmla="*/ 98 w 201"/>
                  <a:gd name="T75" fmla="*/ 9 h 323"/>
                  <a:gd name="T76" fmla="*/ 113 w 201"/>
                  <a:gd name="T77" fmla="*/ 4 h 323"/>
                  <a:gd name="T78" fmla="*/ 130 w 201"/>
                  <a:gd name="T79" fmla="*/ 0 h 323"/>
                  <a:gd name="T80" fmla="*/ 130 w 201"/>
                  <a:gd name="T81" fmla="*/ 0 h 323"/>
                  <a:gd name="T82" fmla="*/ 131 w 201"/>
                  <a:gd name="T83" fmla="*/ 0 h 323"/>
                  <a:gd name="T84" fmla="*/ 131 w 201"/>
                  <a:gd name="T8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" h="323">
                    <a:moveTo>
                      <a:pt x="131" y="0"/>
                    </a:moveTo>
                    <a:lnTo>
                      <a:pt x="201" y="319"/>
                    </a:lnTo>
                    <a:lnTo>
                      <a:pt x="201" y="319"/>
                    </a:lnTo>
                    <a:lnTo>
                      <a:pt x="200" y="320"/>
                    </a:lnTo>
                    <a:lnTo>
                      <a:pt x="200" y="320"/>
                    </a:lnTo>
                    <a:lnTo>
                      <a:pt x="184" y="322"/>
                    </a:lnTo>
                    <a:lnTo>
                      <a:pt x="168" y="323"/>
                    </a:lnTo>
                    <a:lnTo>
                      <a:pt x="152" y="323"/>
                    </a:lnTo>
                    <a:lnTo>
                      <a:pt x="136" y="321"/>
                    </a:lnTo>
                    <a:lnTo>
                      <a:pt x="121" y="318"/>
                    </a:lnTo>
                    <a:lnTo>
                      <a:pt x="106" y="312"/>
                    </a:lnTo>
                    <a:lnTo>
                      <a:pt x="91" y="306"/>
                    </a:lnTo>
                    <a:lnTo>
                      <a:pt x="77" y="297"/>
                    </a:lnTo>
                    <a:lnTo>
                      <a:pt x="77" y="297"/>
                    </a:lnTo>
                    <a:lnTo>
                      <a:pt x="63" y="288"/>
                    </a:lnTo>
                    <a:lnTo>
                      <a:pt x="50" y="278"/>
                    </a:lnTo>
                    <a:lnTo>
                      <a:pt x="40" y="266"/>
                    </a:lnTo>
                    <a:lnTo>
                      <a:pt x="30" y="254"/>
                    </a:lnTo>
                    <a:lnTo>
                      <a:pt x="22" y="241"/>
                    </a:lnTo>
                    <a:lnTo>
                      <a:pt x="15" y="227"/>
                    </a:lnTo>
                    <a:lnTo>
                      <a:pt x="9" y="211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3" y="131"/>
                    </a:lnTo>
                    <a:lnTo>
                      <a:pt x="7" y="116"/>
                    </a:lnTo>
                    <a:lnTo>
                      <a:pt x="11" y="101"/>
                    </a:lnTo>
                    <a:lnTo>
                      <a:pt x="18" y="86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6" y="58"/>
                    </a:lnTo>
                    <a:lnTo>
                      <a:pt x="47" y="45"/>
                    </a:lnTo>
                    <a:lnTo>
                      <a:pt x="58" y="34"/>
                    </a:lnTo>
                    <a:lnTo>
                      <a:pt x="71" y="25"/>
                    </a:lnTo>
                    <a:lnTo>
                      <a:pt x="84" y="17"/>
                    </a:lnTo>
                    <a:lnTo>
                      <a:pt x="98" y="9"/>
                    </a:lnTo>
                    <a:lnTo>
                      <a:pt x="113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9" name="文本框 32"/>
            <p:cNvSpPr txBox="1"/>
            <p:nvPr/>
          </p:nvSpPr>
          <p:spPr>
            <a:xfrm>
              <a:off x="7018511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54108" y="2607732"/>
            <a:ext cx="1506122" cy="1067703"/>
            <a:chOff x="9054108" y="2607732"/>
            <a:chExt cx="1506122" cy="1067703"/>
          </a:xfrm>
        </p:grpSpPr>
        <p:sp>
          <p:nvSpPr>
            <p:cNvPr id="55" name="Freeform 128"/>
            <p:cNvSpPr>
              <a:spLocks noEditPoints="1"/>
            </p:cNvSpPr>
            <p:nvPr/>
          </p:nvSpPr>
          <p:spPr bwMode="black">
            <a:xfrm>
              <a:off x="9532748" y="2607732"/>
              <a:ext cx="548843" cy="383857"/>
            </a:xfrm>
            <a:custGeom>
              <a:avLst/>
              <a:gdLst>
                <a:gd name="T0" fmla="*/ 7 w 300"/>
                <a:gd name="T1" fmla="*/ 0 h 210"/>
                <a:gd name="T2" fmla="*/ 293 w 300"/>
                <a:gd name="T3" fmla="*/ 0 h 210"/>
                <a:gd name="T4" fmla="*/ 150 w 300"/>
                <a:gd name="T5" fmla="*/ 120 h 210"/>
                <a:gd name="T6" fmla="*/ 7 w 300"/>
                <a:gd name="T7" fmla="*/ 0 h 210"/>
                <a:gd name="T8" fmla="*/ 153 w 300"/>
                <a:gd name="T9" fmla="*/ 130 h 210"/>
                <a:gd name="T10" fmla="*/ 153 w 300"/>
                <a:gd name="T11" fmla="*/ 130 h 210"/>
                <a:gd name="T12" fmla="*/ 153 w 300"/>
                <a:gd name="T13" fmla="*/ 131 h 210"/>
                <a:gd name="T14" fmla="*/ 152 w 300"/>
                <a:gd name="T15" fmla="*/ 131 h 210"/>
                <a:gd name="T16" fmla="*/ 152 w 300"/>
                <a:gd name="T17" fmla="*/ 131 h 210"/>
                <a:gd name="T18" fmla="*/ 151 w 300"/>
                <a:gd name="T19" fmla="*/ 131 h 210"/>
                <a:gd name="T20" fmla="*/ 151 w 300"/>
                <a:gd name="T21" fmla="*/ 131 h 210"/>
                <a:gd name="T22" fmla="*/ 150 w 300"/>
                <a:gd name="T23" fmla="*/ 131 h 210"/>
                <a:gd name="T24" fmla="*/ 150 w 300"/>
                <a:gd name="T25" fmla="*/ 131 h 210"/>
                <a:gd name="T26" fmla="*/ 150 w 300"/>
                <a:gd name="T27" fmla="*/ 131 h 210"/>
                <a:gd name="T28" fmla="*/ 149 w 300"/>
                <a:gd name="T29" fmla="*/ 131 h 210"/>
                <a:gd name="T30" fmla="*/ 149 w 300"/>
                <a:gd name="T31" fmla="*/ 131 h 210"/>
                <a:gd name="T32" fmla="*/ 148 w 300"/>
                <a:gd name="T33" fmla="*/ 131 h 210"/>
                <a:gd name="T34" fmla="*/ 148 w 300"/>
                <a:gd name="T35" fmla="*/ 131 h 210"/>
                <a:gd name="T36" fmla="*/ 147 w 300"/>
                <a:gd name="T37" fmla="*/ 131 h 210"/>
                <a:gd name="T38" fmla="*/ 147 w 300"/>
                <a:gd name="T39" fmla="*/ 130 h 210"/>
                <a:gd name="T40" fmla="*/ 147 w 300"/>
                <a:gd name="T41" fmla="*/ 130 h 210"/>
                <a:gd name="T42" fmla="*/ 125 w 300"/>
                <a:gd name="T43" fmla="*/ 112 h 210"/>
                <a:gd name="T44" fmla="*/ 8 w 300"/>
                <a:gd name="T45" fmla="*/ 210 h 210"/>
                <a:gd name="T46" fmla="*/ 293 w 300"/>
                <a:gd name="T47" fmla="*/ 210 h 210"/>
                <a:gd name="T48" fmla="*/ 175 w 300"/>
                <a:gd name="T49" fmla="*/ 112 h 210"/>
                <a:gd name="T50" fmla="*/ 153 w 300"/>
                <a:gd name="T51" fmla="*/ 130 h 210"/>
                <a:gd name="T52" fmla="*/ 0 w 300"/>
                <a:gd name="T53" fmla="*/ 6 h 210"/>
                <a:gd name="T54" fmla="*/ 0 w 300"/>
                <a:gd name="T55" fmla="*/ 204 h 210"/>
                <a:gd name="T56" fmla="*/ 118 w 300"/>
                <a:gd name="T57" fmla="*/ 106 h 210"/>
                <a:gd name="T58" fmla="*/ 0 w 300"/>
                <a:gd name="T59" fmla="*/ 6 h 210"/>
                <a:gd name="T60" fmla="*/ 182 w 300"/>
                <a:gd name="T61" fmla="*/ 106 h 210"/>
                <a:gd name="T62" fmla="*/ 300 w 300"/>
                <a:gd name="T63" fmla="*/ 204 h 210"/>
                <a:gd name="T64" fmla="*/ 300 w 300"/>
                <a:gd name="T65" fmla="*/ 6 h 210"/>
                <a:gd name="T66" fmla="*/ 182 w 300"/>
                <a:gd name="T67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21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9054108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753163" y="4365898"/>
            <a:ext cx="1686034" cy="987618"/>
            <a:chOff x="8641357" y="2133650"/>
            <a:chExt cx="1686034" cy="987618"/>
          </a:xfrm>
        </p:grpSpPr>
        <p:sp>
          <p:nvSpPr>
            <p:cNvPr id="86" name="TextBox 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62058" y="4365898"/>
            <a:ext cx="1686034" cy="987618"/>
            <a:chOff x="8641357" y="2133650"/>
            <a:chExt cx="1686034" cy="987618"/>
          </a:xfrm>
        </p:grpSpPr>
        <p:sp>
          <p:nvSpPr>
            <p:cNvPr id="91" name="TextBox 9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808064" y="4365898"/>
            <a:ext cx="1686034" cy="987618"/>
            <a:chOff x="8641357" y="2133650"/>
            <a:chExt cx="1686034" cy="987618"/>
          </a:xfrm>
        </p:grpSpPr>
        <p:sp>
          <p:nvSpPr>
            <p:cNvPr id="105" name="TextBox 10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840876" y="4365898"/>
            <a:ext cx="1686034" cy="987618"/>
            <a:chOff x="8641357" y="2133650"/>
            <a:chExt cx="1686034" cy="987618"/>
          </a:xfrm>
        </p:grpSpPr>
        <p:sp>
          <p:nvSpPr>
            <p:cNvPr id="109" name="TextBox 10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3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"/>
          <p:cNvGrpSpPr>
            <a:grpSpLocks/>
          </p:cNvGrpSpPr>
          <p:nvPr/>
        </p:nvGrpSpPr>
        <p:grpSpPr bwMode="auto">
          <a:xfrm>
            <a:off x="5184973" y="1227366"/>
            <a:ext cx="4945567" cy="5007051"/>
            <a:chOff x="5778834" y="1081826"/>
            <a:chExt cx="5357095" cy="5424184"/>
          </a:xfrm>
        </p:grpSpPr>
        <p:sp>
          <p:nvSpPr>
            <p:cNvPr id="113" name="椭圆 4"/>
            <p:cNvSpPr/>
            <p:nvPr/>
          </p:nvSpPr>
          <p:spPr bwMode="auto">
            <a:xfrm rot="197558">
              <a:off x="5778834" y="1081826"/>
              <a:ext cx="5357095" cy="5424184"/>
            </a:xfrm>
            <a:custGeom>
              <a:avLst/>
              <a:gdLst/>
              <a:ahLst/>
              <a:cxnLst/>
              <a:rect l="l" t="t" r="r" b="b"/>
              <a:pathLst>
                <a:path w="6373853" h="6453678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381000">
                <a:schemeClr val="bg1">
                  <a:lumMod val="65000"/>
                </a:scheme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99" name="组合 89"/>
            <p:cNvGrpSpPr>
              <a:grpSpLocks/>
            </p:cNvGrpSpPr>
            <p:nvPr/>
          </p:nvGrpSpPr>
          <p:grpSpPr bwMode="auto">
            <a:xfrm>
              <a:off x="8812786" y="2196009"/>
              <a:ext cx="2192123" cy="2192123"/>
              <a:chOff x="2848131" y="1860029"/>
              <a:chExt cx="3807502" cy="380750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848071" y="1860373"/>
                <a:ext cx="3802162" cy="3808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37674" y="1949985"/>
                <a:ext cx="3622956" cy="3629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94" name="组合 109"/>
            <p:cNvGrpSpPr>
              <a:grpSpLocks/>
            </p:cNvGrpSpPr>
            <p:nvPr/>
          </p:nvGrpSpPr>
          <p:grpSpPr bwMode="auto">
            <a:xfrm>
              <a:off x="6962369" y="1155522"/>
              <a:ext cx="928601" cy="928602"/>
              <a:chOff x="2848131" y="1860029"/>
              <a:chExt cx="3807502" cy="380750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848522" y="1860993"/>
                <a:ext cx="3807426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940184" y="1952659"/>
                <a:ext cx="3624106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82" name="组合 123"/>
            <p:cNvGrpSpPr>
              <a:grpSpLocks/>
            </p:cNvGrpSpPr>
            <p:nvPr/>
          </p:nvGrpSpPr>
          <p:grpSpPr bwMode="auto">
            <a:xfrm>
              <a:off x="5967466" y="2701597"/>
              <a:ext cx="928601" cy="928602"/>
              <a:chOff x="2848131" y="1860029"/>
              <a:chExt cx="3807502" cy="380750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845475" y="186092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937133" y="1952593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74" name="组合 129"/>
            <p:cNvGrpSpPr>
              <a:grpSpLocks/>
            </p:cNvGrpSpPr>
            <p:nvPr/>
          </p:nvGrpSpPr>
          <p:grpSpPr bwMode="auto">
            <a:xfrm>
              <a:off x="6541770" y="4645921"/>
              <a:ext cx="928601" cy="928602"/>
              <a:chOff x="2848131" y="1860029"/>
              <a:chExt cx="3807502" cy="38075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845644" y="1856809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937302" y="194847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9" name="组合 135"/>
            <p:cNvGrpSpPr>
              <a:grpSpLocks/>
            </p:cNvGrpSpPr>
            <p:nvPr/>
          </p:nvGrpSpPr>
          <p:grpSpPr bwMode="auto">
            <a:xfrm>
              <a:off x="8540057" y="5468856"/>
              <a:ext cx="928601" cy="928602"/>
              <a:chOff x="2848131" y="1860029"/>
              <a:chExt cx="3807502" cy="380750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45173" y="186020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936831" y="195186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118" name="文本框 29"/>
          <p:cNvSpPr txBox="1">
            <a:spLocks noChangeArrowheads="1"/>
          </p:cNvSpPr>
          <p:nvPr/>
        </p:nvSpPr>
        <p:spPr bwMode="auto">
          <a:xfrm>
            <a:off x="6334830" y="134156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4000" dirty="0" smtClean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文本框 29"/>
          <p:cNvSpPr txBox="1">
            <a:spLocks noChangeArrowheads="1"/>
          </p:cNvSpPr>
          <p:nvPr/>
        </p:nvSpPr>
        <p:spPr bwMode="auto">
          <a:xfrm>
            <a:off x="5367340" y="2781722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20" name="文本框 29"/>
          <p:cNvSpPr txBox="1">
            <a:spLocks noChangeArrowheads="1"/>
          </p:cNvSpPr>
          <p:nvPr/>
        </p:nvSpPr>
        <p:spPr bwMode="auto">
          <a:xfrm>
            <a:off x="5925256" y="4581922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7769930" y="5302002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425333" y="2709714"/>
            <a:ext cx="1312130" cy="1307371"/>
            <a:chOff x="3618897" y="2279040"/>
            <a:chExt cx="706229" cy="703668"/>
          </a:xfrm>
          <a:solidFill>
            <a:srgbClr val="FF0000"/>
          </a:solidFill>
        </p:grpSpPr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0438" y="189434"/>
            <a:ext cx="5744705" cy="646331"/>
            <a:chOff x="360438" y="189434"/>
            <a:chExt cx="574470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45848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6821" y="333450"/>
              <a:ext cx="2288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Source of creative technology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138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创意技术来源</a:t>
              </a:r>
            </a:p>
          </p:txBody>
        </p:sp>
      </p:grpSp>
      <p:cxnSp>
        <p:nvCxnSpPr>
          <p:cNvPr id="126" name="直接连接符 125"/>
          <p:cNvCxnSpPr/>
          <p:nvPr/>
        </p:nvCxnSpPr>
        <p:spPr>
          <a:xfrm flipH="1">
            <a:off x="3458488" y="1629594"/>
            <a:ext cx="2662589" cy="740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3458488" y="3151399"/>
            <a:ext cx="187402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3458488" y="5781383"/>
            <a:ext cx="417828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458488" y="4437906"/>
            <a:ext cx="2430253" cy="507367"/>
            <a:chOff x="3458488" y="4437906"/>
            <a:chExt cx="2430253" cy="507367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3458488" y="4437906"/>
              <a:ext cx="1920665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80" idx="2"/>
            </p:cNvCxnSpPr>
            <p:nvPr/>
          </p:nvCxnSpPr>
          <p:spPr>
            <a:xfrm flipH="1" flipV="1">
              <a:off x="5379153" y="4437906"/>
              <a:ext cx="509588" cy="507367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196390" y="1557586"/>
            <a:ext cx="2620431" cy="893326"/>
            <a:chOff x="8641357" y="2133650"/>
            <a:chExt cx="2620431" cy="893326"/>
          </a:xfrm>
        </p:grpSpPr>
        <p:sp>
          <p:nvSpPr>
            <p:cNvPr id="132" name="TextBox 131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512"/>
            <p:cNvSpPr>
              <a:spLocks/>
            </p:cNvSpPr>
            <p:nvPr/>
          </p:nvSpPr>
          <p:spPr bwMode="auto">
            <a:xfrm>
              <a:off x="8641357" y="2191370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16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196390" y="2637706"/>
            <a:ext cx="2620431" cy="893326"/>
            <a:chOff x="8641357" y="2133650"/>
            <a:chExt cx="2620431" cy="893326"/>
          </a:xfrm>
        </p:grpSpPr>
        <p:sp>
          <p:nvSpPr>
            <p:cNvPr id="136" name="TextBox 135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Freeform 512"/>
            <p:cNvSpPr>
              <a:spLocks/>
            </p:cNvSpPr>
            <p:nvPr/>
          </p:nvSpPr>
          <p:spPr bwMode="auto">
            <a:xfrm>
              <a:off x="8641357" y="217708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点击输入小标题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196390" y="3789834"/>
            <a:ext cx="2620431" cy="893326"/>
            <a:chOff x="8641357" y="2133650"/>
            <a:chExt cx="2620431" cy="893326"/>
          </a:xfrm>
        </p:grpSpPr>
        <p:sp>
          <p:nvSpPr>
            <p:cNvPr id="140" name="TextBox 139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Freeform 512"/>
            <p:cNvSpPr>
              <a:spLocks/>
            </p:cNvSpPr>
            <p:nvPr/>
          </p:nvSpPr>
          <p:spPr bwMode="auto">
            <a:xfrm>
              <a:off x="8641357" y="2158368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点击输入小标题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196390" y="5085978"/>
            <a:ext cx="2620431" cy="893326"/>
            <a:chOff x="8641357" y="2133650"/>
            <a:chExt cx="2620431" cy="893326"/>
          </a:xfrm>
        </p:grpSpPr>
        <p:sp>
          <p:nvSpPr>
            <p:cNvPr id="144" name="TextBox 143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5" name="Freeform 512"/>
            <p:cNvSpPr>
              <a:spLocks/>
            </p:cNvSpPr>
            <p:nvPr/>
          </p:nvSpPr>
          <p:spPr bwMode="auto">
            <a:xfrm>
              <a:off x="8641357" y="2186944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点击输入小标题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6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5231677" y="765498"/>
            <a:ext cx="4680520" cy="3137954"/>
            <a:chOff x="5303118" y="929193"/>
            <a:chExt cx="4680520" cy="3137954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303118" y="929193"/>
              <a:ext cx="0" cy="3137954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核心竞争力放心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创意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来源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品牌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竞争力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5" name="TextBox 44">
                <a:hlinkClick r:id=""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年度工作概述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50" name="TextBox 49">
                <a:hlinkClick r:id="" action="ppaction://hlinkshowjump?jump=nextslide"/>
              </p:cNvPr>
              <p:cNvSpPr txBox="1"/>
              <p:nvPr/>
            </p:nvSpPr>
            <p:spPr>
              <a:xfrm>
                <a:off x="3358902" y="5479481"/>
                <a:ext cx="2520001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工作完成情况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2" name="组合 51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5" name="TextBox 54">
                <a:hlinkClick r:id=""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项目成果展示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r:id="" action="ppaction://hlinkshowjump?jump=nextslide"/>
              </p:cNvPr>
              <p:cNvSpPr txBox="1"/>
              <p:nvPr/>
            </p:nvSpPr>
            <p:spPr>
              <a:xfrm>
                <a:off x="9042458" y="5479480"/>
                <a:ext cx="3228669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工作中存在的不足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64" name="Picture 3" descr="C:\Documents and Settings\tdz\桌面\未标题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4172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r:id="" action="ppaction://hlinkshowjump?jump=nextslide"/>
              </p:cNvPr>
              <p:cNvSpPr txBox="1"/>
              <p:nvPr/>
            </p:nvSpPr>
            <p:spPr>
              <a:xfrm>
                <a:off x="9263558" y="5479480"/>
                <a:ext cx="2851655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smtClean="0">
                    <a:solidFill>
                      <a:srgbClr val="0066CC"/>
                    </a:solidFill>
                  </a:rPr>
                  <a:t>2018</a:t>
                </a:r>
                <a:r>
                  <a:rPr lang="zh-CN" altLang="zh-CN" sz="1800" dirty="0" smtClean="0">
                    <a:solidFill>
                      <a:srgbClr val="0066CC"/>
                    </a:solidFill>
                  </a:rPr>
                  <a:t>年</a:t>
                </a:r>
                <a:r>
                  <a:rPr lang="zh-CN" altLang="zh-CN" sz="1800" dirty="0">
                    <a:solidFill>
                      <a:srgbClr val="0066CC"/>
                    </a:solidFill>
                  </a:rPr>
                  <a:t>工作计划</a:t>
                </a:r>
                <a:endParaRPr lang="zh-CN" altLang="en-US" sz="1800" dirty="0">
                  <a:solidFill>
                    <a:srgbClr val="0066CC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680917" y="1646419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244" y="3809854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7 7.40741E-7 L 1.00896 0.59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6 3.33333E-6 L 0.1901 0.603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25828E-6 1.11022E-16 L 0.75469 0.6520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5" y="325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2.69316E-6 1.48148E-6 L 0.56622 0.652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1" y="326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6 1.48148E-6 L 0.92867 0.6419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7" y="3208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6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10"/>
                            </p:stCondLst>
                            <p:childTnLst>
                              <p:par>
                                <p:cTn id="78" presetID="35" presetClass="path" presetSubtype="0" accel="12000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367E-6 1.48148E-6 L -0.23408 -0.013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4" y="-67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897E-6 2.22222E-6 L -0.22636 -0.0185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1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9 0.1244 L -0.77504 0.2120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1" y="437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出现的问题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 flipH="1" flipV="1">
            <a:off x="2047975" y="3335261"/>
            <a:ext cx="1408806" cy="70947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4672950" y="3332328"/>
            <a:ext cx="1563580" cy="7051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333861" y="3332328"/>
            <a:ext cx="1675052" cy="930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277614" y="3393168"/>
            <a:ext cx="1540932" cy="1540932"/>
            <a:chOff x="737111" y="3703254"/>
            <a:chExt cx="1540932" cy="1540932"/>
          </a:xfrm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solidFill>
              <a:srgbClr val="FF0000"/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avLst/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6450013" y="3082926"/>
                <a:ext cx="95250" cy="106363"/>
              </a:xfrm>
              <a:custGeom>
                <a:avLst/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6450013" y="3578226"/>
                <a:ext cx="95250" cy="341313"/>
              </a:xfrm>
              <a:custGeom>
                <a:avLst/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6469063" y="3941763"/>
                <a:ext cx="60325" cy="98425"/>
              </a:xfrm>
              <a:custGeom>
                <a:avLst/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5802313" y="3484563"/>
                <a:ext cx="109538" cy="150813"/>
              </a:xfrm>
              <a:custGeom>
                <a:avLst/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7" name="Freeform 45"/>
              <p:cNvSpPr>
                <a:spLocks/>
              </p:cNvSpPr>
              <p:nvPr/>
            </p:nvSpPr>
            <p:spPr bwMode="auto">
              <a:xfrm>
                <a:off x="5961063" y="3441701"/>
                <a:ext cx="106363" cy="193675"/>
              </a:xfrm>
              <a:custGeom>
                <a:avLst/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8" name="Freeform 46"/>
              <p:cNvSpPr>
                <a:spLocks/>
              </p:cNvSpPr>
              <p:nvPr/>
            </p:nvSpPr>
            <p:spPr bwMode="auto">
              <a:xfrm>
                <a:off x="6116638" y="3348038"/>
                <a:ext cx="109538" cy="287338"/>
              </a:xfrm>
              <a:custGeom>
                <a:avLst/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5802313" y="3101976"/>
                <a:ext cx="450850" cy="336550"/>
              </a:xfrm>
              <a:custGeom>
                <a:avLst/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0" name="Freeform 48"/>
              <p:cNvSpPr>
                <a:spLocks/>
              </p:cNvSpPr>
              <p:nvPr/>
            </p:nvSpPr>
            <p:spPr bwMode="auto">
              <a:xfrm>
                <a:off x="6184901" y="3173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77996" y="2165368"/>
            <a:ext cx="1540932" cy="1540932"/>
            <a:chOff x="737111" y="1722497"/>
            <a:chExt cx="1540932" cy="1540932"/>
          </a:xfrm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solidFill>
              <a:schemeClr val="bg1"/>
            </a:solidFill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5926138" y="3643313"/>
                <a:ext cx="449263" cy="268288"/>
              </a:xfrm>
              <a:custGeom>
                <a:avLst/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6035675" y="3359150"/>
                <a:ext cx="230188" cy="268288"/>
              </a:xfrm>
              <a:custGeom>
                <a:avLst/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6043613" y="3063875"/>
                <a:ext cx="260350" cy="49213"/>
              </a:xfrm>
              <a:custGeom>
                <a:avLst/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6043613" y="3162300"/>
                <a:ext cx="487363" cy="44450"/>
              </a:xfrm>
              <a:custGeom>
                <a:avLst/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avLst/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688735" y="3706300"/>
            <a:ext cx="1540932" cy="1540932"/>
            <a:chOff x="6087724" y="1722497"/>
            <a:chExt cx="1540932" cy="1540932"/>
          </a:xfrm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solidFill>
              <a:srgbClr val="FF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6076951" y="3508376"/>
                <a:ext cx="101600" cy="390525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6503988" y="3417887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089292" y="2362094"/>
            <a:ext cx="1540932" cy="1540932"/>
            <a:chOff x="6087724" y="3703254"/>
            <a:chExt cx="1540932" cy="1540932"/>
          </a:xfrm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solidFill>
              <a:srgbClr val="FF0000"/>
            </a:solidFill>
          </p:grpSpPr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6194425" y="3665538"/>
                <a:ext cx="207963" cy="295275"/>
              </a:xfrm>
              <a:custGeom>
                <a:avLst/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5549900" y="3348038"/>
                <a:ext cx="277813" cy="393700"/>
              </a:xfrm>
              <a:custGeom>
                <a:avLst/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5964238" y="2954338"/>
                <a:ext cx="257175" cy="169863"/>
              </a:xfrm>
              <a:custGeom>
                <a:avLst/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5838825" y="2708275"/>
                <a:ext cx="169863" cy="230188"/>
              </a:xfrm>
              <a:custGeom>
                <a:avLst/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5527675" y="2938463"/>
                <a:ext cx="477838" cy="768350"/>
              </a:xfrm>
              <a:custGeom>
                <a:avLst/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avLst/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avLst/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avLst/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728211" y="3933850"/>
            <a:ext cx="2620431" cy="965334"/>
            <a:chOff x="8641357" y="2133650"/>
            <a:chExt cx="2620431" cy="965334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100671" y="2253988"/>
            <a:ext cx="2620431" cy="965334"/>
            <a:chOff x="8641357" y="2133650"/>
            <a:chExt cx="2620431" cy="965334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023645" y="4163634"/>
            <a:ext cx="2620431" cy="965334"/>
            <a:chOff x="8641357" y="2133650"/>
            <a:chExt cx="2620431" cy="965334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487545" y="2354078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4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出现的问题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541206" y="2561592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10" name="直接连接符 109"/>
          <p:cNvCxnSpPr/>
          <p:nvPr/>
        </p:nvCxnSpPr>
        <p:spPr>
          <a:xfrm flipV="1">
            <a:off x="4464893" y="2921632"/>
            <a:ext cx="1440160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320877" y="4356885"/>
            <a:ext cx="1214698" cy="780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/>
          <p:cNvGrpSpPr/>
          <p:nvPr/>
        </p:nvGrpSpPr>
        <p:grpSpPr>
          <a:xfrm>
            <a:off x="5488380" y="3959421"/>
            <a:ext cx="2708132" cy="779318"/>
            <a:chOff x="2133599" y="4028641"/>
            <a:chExt cx="2708132" cy="779318"/>
          </a:xfrm>
        </p:grpSpPr>
        <p:sp>
          <p:nvSpPr>
            <p:cNvPr id="115" name="任意多边形 11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94132" y="3897931"/>
            <a:ext cx="3993576" cy="779318"/>
            <a:chOff x="2078615" y="1943100"/>
            <a:chExt cx="3993576" cy="779318"/>
          </a:xfrm>
        </p:grpSpPr>
        <p:sp>
          <p:nvSpPr>
            <p:cNvPr id="120" name="任意多边形 11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488380" y="2509638"/>
            <a:ext cx="2708132" cy="779318"/>
            <a:chOff x="2133599" y="4028641"/>
            <a:chExt cx="2708132" cy="779318"/>
          </a:xfrm>
        </p:grpSpPr>
        <p:sp>
          <p:nvSpPr>
            <p:cNvPr id="125" name="任意多边形 12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894132" y="2493690"/>
            <a:ext cx="3993576" cy="779318"/>
            <a:chOff x="2078615" y="1943100"/>
            <a:chExt cx="3993576" cy="779318"/>
          </a:xfrm>
        </p:grpSpPr>
        <p:sp>
          <p:nvSpPr>
            <p:cNvPr id="130" name="任意多边形 12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2" name="文本框 32"/>
          <p:cNvSpPr txBox="1"/>
          <p:nvPr/>
        </p:nvSpPr>
        <p:spPr>
          <a:xfrm>
            <a:off x="1614478" y="2646105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2800" dirty="0">
                <a:solidFill>
                  <a:srgbClr val="0066CC"/>
                </a:solidFill>
                <a:effectLst/>
              </a:rPr>
              <a:t>存在问题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4" name="文本框 32"/>
          <p:cNvSpPr txBox="1"/>
          <p:nvPr/>
        </p:nvSpPr>
        <p:spPr>
          <a:xfrm>
            <a:off x="1614478" y="4053945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2800" dirty="0">
                <a:solidFill>
                  <a:srgbClr val="0066CC"/>
                </a:solidFill>
                <a:effectLst/>
              </a:rPr>
              <a:t>提出建议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5" name="文本框 32"/>
          <p:cNvSpPr txBox="1"/>
          <p:nvPr/>
        </p:nvSpPr>
        <p:spPr>
          <a:xfrm>
            <a:off x="5777278" y="2646105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0066CC"/>
                </a:solidFill>
              </a:rPr>
              <a:t>如何解决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6" name="文本框 32"/>
          <p:cNvSpPr txBox="1"/>
          <p:nvPr/>
        </p:nvSpPr>
        <p:spPr>
          <a:xfrm>
            <a:off x="5827726" y="4053945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0066CC"/>
                </a:solidFill>
              </a:rPr>
              <a:t>采纳办法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8541206" y="4053945"/>
            <a:ext cx="2620431" cy="965334"/>
            <a:chOff x="8641357" y="2133650"/>
            <a:chExt cx="2620431" cy="965334"/>
          </a:xfrm>
        </p:grpSpPr>
        <p:sp>
          <p:nvSpPr>
            <p:cNvPr id="138" name="TextBox 137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2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5" grpId="0"/>
      <p:bldP spid="1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solution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解决的方法</a:t>
              </a:r>
            </a:p>
          </p:txBody>
        </p:sp>
      </p:grpSp>
      <p:cxnSp>
        <p:nvCxnSpPr>
          <p:cNvPr id="48" name="直接连接符 47"/>
          <p:cNvCxnSpPr>
            <a:stCxn id="59" idx="3"/>
          </p:cNvCxnSpPr>
          <p:nvPr/>
        </p:nvCxnSpPr>
        <p:spPr>
          <a:xfrm flipH="1">
            <a:off x="4028152" y="3073339"/>
            <a:ext cx="1589207" cy="12747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252836" y="1817862"/>
            <a:ext cx="1620000" cy="1620000"/>
            <a:chOff x="5252836" y="1817862"/>
            <a:chExt cx="1620000" cy="1620000"/>
          </a:xfrm>
          <a:solidFill>
            <a:srgbClr val="3399FF"/>
          </a:solidFill>
        </p:grpSpPr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432836" y="199786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6081577" y="2115326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51"/>
          <p:cNvSpPr txBox="1"/>
          <p:nvPr/>
        </p:nvSpPr>
        <p:spPr>
          <a:xfrm>
            <a:off x="6506930" y="23269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点击添加标题文字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558836" y="2131267"/>
            <a:ext cx="1008000" cy="1008000"/>
            <a:chOff x="5558836" y="2123862"/>
            <a:chExt cx="1008000" cy="1008000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58836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29"/>
            <p:cNvSpPr txBox="1">
              <a:spLocks noChangeArrowheads="1"/>
            </p:cNvSpPr>
            <p:nvPr/>
          </p:nvSpPr>
          <p:spPr bwMode="auto">
            <a:xfrm>
              <a:off x="5669138" y="2289860"/>
              <a:ext cx="7873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02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41" name="直接连接符 40"/>
          <p:cNvCxnSpPr>
            <a:stCxn id="58" idx="2"/>
            <a:endCxn id="53" idx="2"/>
          </p:cNvCxnSpPr>
          <p:nvPr/>
        </p:nvCxnSpPr>
        <p:spPr>
          <a:xfrm flipH="1" flipV="1">
            <a:off x="4507661" y="2623594"/>
            <a:ext cx="745175" cy="4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224533" y="1817862"/>
            <a:ext cx="1620000" cy="1620000"/>
            <a:chOff x="1224533" y="1817862"/>
            <a:chExt cx="1620000" cy="1620000"/>
          </a:xfrm>
          <a:solidFill>
            <a:srgbClr val="3399FF"/>
          </a:solidFill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404533" y="199786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1980009" y="2123862"/>
            <a:ext cx="2527652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44"/>
          <p:cNvSpPr txBox="1"/>
          <p:nvPr/>
        </p:nvSpPr>
        <p:spPr>
          <a:xfrm>
            <a:off x="2478627" y="23269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点击添加标题文字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30533" y="2115326"/>
            <a:ext cx="1008000" cy="1008000"/>
            <a:chOff x="1530533" y="2123862"/>
            <a:chExt cx="1008000" cy="1008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530533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1670350" y="2289860"/>
              <a:ext cx="7873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01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08709" y="4042042"/>
            <a:ext cx="1620000" cy="1620000"/>
            <a:chOff x="2808709" y="4042042"/>
            <a:chExt cx="1620000" cy="1620000"/>
          </a:xfrm>
          <a:solidFill>
            <a:srgbClr val="3399FF"/>
          </a:solidFill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8709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564185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16"/>
          <p:cNvSpPr txBox="1"/>
          <p:nvPr/>
        </p:nvSpPr>
        <p:spPr>
          <a:xfrm>
            <a:off x="4062803" y="45511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点击添加标题文字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114709" y="4339506"/>
            <a:ext cx="1008000" cy="1008000"/>
            <a:chOff x="3114709" y="4348042"/>
            <a:chExt cx="1008000" cy="1008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14709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29"/>
            <p:cNvSpPr txBox="1">
              <a:spLocks noChangeArrowheads="1"/>
            </p:cNvSpPr>
            <p:nvPr/>
          </p:nvSpPr>
          <p:spPr bwMode="auto">
            <a:xfrm>
              <a:off x="3240757" y="4522108"/>
              <a:ext cx="7873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03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6062835" y="4843506"/>
            <a:ext cx="954177" cy="32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837012" y="4042042"/>
            <a:ext cx="1620000" cy="1620000"/>
            <a:chOff x="6837012" y="4042042"/>
            <a:chExt cx="1620000" cy="1620000"/>
          </a:xfrm>
          <a:solidFill>
            <a:srgbClr val="3399FF"/>
          </a:solidFill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017012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7665753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37"/>
          <p:cNvSpPr txBox="1"/>
          <p:nvPr/>
        </p:nvSpPr>
        <p:spPr>
          <a:xfrm>
            <a:off x="8091106" y="45511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点击添加标题文字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43012" y="4372051"/>
            <a:ext cx="1008000" cy="1008000"/>
            <a:chOff x="7143012" y="4348042"/>
            <a:chExt cx="1008000" cy="1008000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143012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29"/>
            <p:cNvSpPr txBox="1">
              <a:spLocks noChangeArrowheads="1"/>
            </p:cNvSpPr>
            <p:nvPr/>
          </p:nvSpPr>
          <p:spPr bwMode="auto">
            <a:xfrm>
              <a:off x="7253314" y="4522108"/>
              <a:ext cx="7873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  <a:lvl2pPr marL="742950" indent="-285750" eaLnBrk="0" hangingPunct="0">
                <a:defRPr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04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0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/>
      <p:bldP spid="53" grpId="0" animBg="1"/>
      <p:bldP spid="56" grpId="0"/>
      <p:bldP spid="39" grpId="0" animBg="1"/>
      <p:bldP spid="42" grpId="0"/>
      <p:bldP spid="46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0437" y="189434"/>
            <a:ext cx="5456674" cy="646331"/>
            <a:chOff x="360437" y="189434"/>
            <a:chExt cx="545667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deficiencies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存在的不足</a:t>
              </a:r>
            </a:p>
          </p:txBody>
        </p:sp>
      </p:grpSp>
      <p:sp>
        <p:nvSpPr>
          <p:cNvPr id="94" name="Freeform 148"/>
          <p:cNvSpPr>
            <a:spLocks noChangeAspect="1"/>
          </p:cNvSpPr>
          <p:nvPr/>
        </p:nvSpPr>
        <p:spPr bwMode="auto">
          <a:xfrm>
            <a:off x="8909766" y="4196854"/>
            <a:ext cx="733585" cy="576000"/>
          </a:xfrm>
          <a:custGeom>
            <a:avLst/>
            <a:gdLst>
              <a:gd name="T0" fmla="*/ 7 w 135"/>
              <a:gd name="T1" fmla="*/ 99 h 106"/>
              <a:gd name="T2" fmla="*/ 135 w 135"/>
              <a:gd name="T3" fmla="*/ 99 h 106"/>
              <a:gd name="T4" fmla="*/ 135 w 135"/>
              <a:gd name="T5" fmla="*/ 106 h 106"/>
              <a:gd name="T6" fmla="*/ 7 w 135"/>
              <a:gd name="T7" fmla="*/ 106 h 106"/>
              <a:gd name="T8" fmla="*/ 0 w 135"/>
              <a:gd name="T9" fmla="*/ 106 h 106"/>
              <a:gd name="T10" fmla="*/ 0 w 135"/>
              <a:gd name="T11" fmla="*/ 99 h 106"/>
              <a:gd name="T12" fmla="*/ 0 w 135"/>
              <a:gd name="T13" fmla="*/ 0 h 106"/>
              <a:gd name="T14" fmla="*/ 7 w 135"/>
              <a:gd name="T15" fmla="*/ 0 h 106"/>
              <a:gd name="T16" fmla="*/ 7 w 135"/>
              <a:gd name="T17" fmla="*/ 56 h 106"/>
              <a:gd name="T18" fmla="*/ 22 w 135"/>
              <a:gd name="T19" fmla="*/ 47 h 106"/>
              <a:gd name="T20" fmla="*/ 26 w 135"/>
              <a:gd name="T21" fmla="*/ 42 h 106"/>
              <a:gd name="T22" fmla="*/ 31 w 135"/>
              <a:gd name="T23" fmla="*/ 49 h 106"/>
              <a:gd name="T24" fmla="*/ 33 w 135"/>
              <a:gd name="T25" fmla="*/ 54 h 106"/>
              <a:gd name="T26" fmla="*/ 38 w 135"/>
              <a:gd name="T27" fmla="*/ 49 h 106"/>
              <a:gd name="T28" fmla="*/ 45 w 135"/>
              <a:gd name="T29" fmla="*/ 44 h 106"/>
              <a:gd name="T30" fmla="*/ 50 w 135"/>
              <a:gd name="T31" fmla="*/ 52 h 106"/>
              <a:gd name="T32" fmla="*/ 52 w 135"/>
              <a:gd name="T33" fmla="*/ 56 h 106"/>
              <a:gd name="T34" fmla="*/ 64 w 135"/>
              <a:gd name="T35" fmla="*/ 49 h 106"/>
              <a:gd name="T36" fmla="*/ 69 w 135"/>
              <a:gd name="T37" fmla="*/ 47 h 106"/>
              <a:gd name="T38" fmla="*/ 71 w 135"/>
              <a:gd name="T39" fmla="*/ 49 h 106"/>
              <a:gd name="T40" fmla="*/ 83 w 135"/>
              <a:gd name="T41" fmla="*/ 33 h 106"/>
              <a:gd name="T42" fmla="*/ 88 w 135"/>
              <a:gd name="T43" fmla="*/ 26 h 106"/>
              <a:gd name="T44" fmla="*/ 93 w 135"/>
              <a:gd name="T45" fmla="*/ 30 h 106"/>
              <a:gd name="T46" fmla="*/ 95 w 135"/>
              <a:gd name="T47" fmla="*/ 33 h 106"/>
              <a:gd name="T48" fmla="*/ 102 w 135"/>
              <a:gd name="T49" fmla="*/ 23 h 106"/>
              <a:gd name="T50" fmla="*/ 95 w 135"/>
              <a:gd name="T51" fmla="*/ 16 h 106"/>
              <a:gd name="T52" fmla="*/ 111 w 135"/>
              <a:gd name="T53" fmla="*/ 9 h 106"/>
              <a:gd name="T54" fmla="*/ 128 w 135"/>
              <a:gd name="T55" fmla="*/ 2 h 106"/>
              <a:gd name="T56" fmla="*/ 126 w 135"/>
              <a:gd name="T57" fmla="*/ 21 h 106"/>
              <a:gd name="T58" fmla="*/ 123 w 135"/>
              <a:gd name="T59" fmla="*/ 40 h 106"/>
              <a:gd name="T60" fmla="*/ 114 w 135"/>
              <a:gd name="T61" fmla="*/ 33 h 106"/>
              <a:gd name="T62" fmla="*/ 104 w 135"/>
              <a:gd name="T63" fmla="*/ 47 h 106"/>
              <a:gd name="T64" fmla="*/ 100 w 135"/>
              <a:gd name="T65" fmla="*/ 54 h 106"/>
              <a:gd name="T66" fmla="*/ 93 w 135"/>
              <a:gd name="T67" fmla="*/ 49 h 106"/>
              <a:gd name="T68" fmla="*/ 90 w 135"/>
              <a:gd name="T69" fmla="*/ 47 h 106"/>
              <a:gd name="T70" fmla="*/ 78 w 135"/>
              <a:gd name="T71" fmla="*/ 63 h 106"/>
              <a:gd name="T72" fmla="*/ 76 w 135"/>
              <a:gd name="T73" fmla="*/ 71 h 106"/>
              <a:gd name="T74" fmla="*/ 69 w 135"/>
              <a:gd name="T75" fmla="*/ 66 h 106"/>
              <a:gd name="T76" fmla="*/ 67 w 135"/>
              <a:gd name="T77" fmla="*/ 66 h 106"/>
              <a:gd name="T78" fmla="*/ 52 w 135"/>
              <a:gd name="T79" fmla="*/ 73 h 106"/>
              <a:gd name="T80" fmla="*/ 45 w 135"/>
              <a:gd name="T81" fmla="*/ 75 h 106"/>
              <a:gd name="T82" fmla="*/ 43 w 135"/>
              <a:gd name="T83" fmla="*/ 71 h 106"/>
              <a:gd name="T84" fmla="*/ 40 w 135"/>
              <a:gd name="T85" fmla="*/ 66 h 106"/>
              <a:gd name="T86" fmla="*/ 38 w 135"/>
              <a:gd name="T87" fmla="*/ 71 h 106"/>
              <a:gd name="T88" fmla="*/ 31 w 135"/>
              <a:gd name="T89" fmla="*/ 75 h 106"/>
              <a:gd name="T90" fmla="*/ 26 w 135"/>
              <a:gd name="T91" fmla="*/ 68 h 106"/>
              <a:gd name="T92" fmla="*/ 24 w 135"/>
              <a:gd name="T93" fmla="*/ 63 h 106"/>
              <a:gd name="T94" fmla="*/ 7 w 135"/>
              <a:gd name="T95" fmla="*/ 75 h 106"/>
              <a:gd name="T96" fmla="*/ 7 w 135"/>
              <a:gd name="T9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06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6" name="组合 135"/>
          <p:cNvGrpSpPr/>
          <p:nvPr/>
        </p:nvGrpSpPr>
        <p:grpSpPr>
          <a:xfrm>
            <a:off x="1104410" y="1701602"/>
            <a:ext cx="1686034" cy="987618"/>
            <a:chOff x="8641357" y="2133650"/>
            <a:chExt cx="1686034" cy="987618"/>
          </a:xfrm>
        </p:grpSpPr>
        <p:sp>
          <p:nvSpPr>
            <p:cNvPr id="137" name="TextBox 136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512565" y="5106472"/>
            <a:ext cx="1686034" cy="987618"/>
            <a:chOff x="8641357" y="2133650"/>
            <a:chExt cx="1686034" cy="987618"/>
          </a:xfrm>
        </p:grpSpPr>
        <p:sp>
          <p:nvSpPr>
            <p:cNvPr id="145" name="TextBox 14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899539" y="4907551"/>
            <a:ext cx="1686034" cy="987618"/>
            <a:chOff x="8641357" y="2133650"/>
            <a:chExt cx="1686034" cy="987618"/>
          </a:xfrm>
        </p:grpSpPr>
        <p:sp>
          <p:nvSpPr>
            <p:cNvPr id="149" name="TextBox 14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56" name="直接连接符 155"/>
          <p:cNvCxnSpPr/>
          <p:nvPr/>
        </p:nvCxnSpPr>
        <p:spPr>
          <a:xfrm flipH="1">
            <a:off x="5653836" y="2571239"/>
            <a:ext cx="1473725" cy="8350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390699" y="4040242"/>
            <a:ext cx="1172325" cy="5618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4355318" y="4040242"/>
            <a:ext cx="829656" cy="10519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16" idx="6"/>
          </p:cNvCxnSpPr>
          <p:nvPr/>
        </p:nvCxnSpPr>
        <p:spPr>
          <a:xfrm flipH="1">
            <a:off x="3951811" y="3736880"/>
            <a:ext cx="91007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8239070" y="1661049"/>
            <a:ext cx="488729" cy="504000"/>
            <a:chOff x="9405938" y="2763838"/>
            <a:chExt cx="1219201" cy="1257301"/>
          </a:xfrm>
          <a:solidFill>
            <a:schemeClr val="bg1">
              <a:lumMod val="75000"/>
            </a:schemeClr>
          </a:solidFill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0" name="组合 24"/>
          <p:cNvGrpSpPr>
            <a:grpSpLocks/>
          </p:cNvGrpSpPr>
          <p:nvPr/>
        </p:nvGrpSpPr>
        <p:grpSpPr bwMode="auto">
          <a:xfrm>
            <a:off x="6912420" y="1680116"/>
            <a:ext cx="1301209" cy="1302265"/>
            <a:chOff x="2848131" y="1860029"/>
            <a:chExt cx="3807502" cy="3807502"/>
          </a:xfrm>
        </p:grpSpPr>
        <p:sp>
          <p:nvSpPr>
            <p:cNvPr id="121" name="椭圆 12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4" name="文本框 29"/>
          <p:cNvSpPr txBox="1">
            <a:spLocks noChangeArrowheads="1"/>
          </p:cNvSpPr>
          <p:nvPr/>
        </p:nvSpPr>
        <p:spPr bwMode="auto">
          <a:xfrm>
            <a:off x="7093985" y="1890281"/>
            <a:ext cx="9380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8347752" y="2205658"/>
            <a:ext cx="1686034" cy="987618"/>
            <a:chOff x="8641357" y="2133650"/>
            <a:chExt cx="1686034" cy="987618"/>
          </a:xfrm>
        </p:grpSpPr>
        <p:sp>
          <p:nvSpPr>
            <p:cNvPr id="153" name="TextBox 15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3" name="组合 24"/>
          <p:cNvGrpSpPr>
            <a:grpSpLocks/>
          </p:cNvGrpSpPr>
          <p:nvPr/>
        </p:nvGrpSpPr>
        <p:grpSpPr bwMode="auto">
          <a:xfrm>
            <a:off x="7127561" y="3992027"/>
            <a:ext cx="1686167" cy="1687535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5" name="文本框 29"/>
          <p:cNvSpPr txBox="1">
            <a:spLocks noChangeArrowheads="1"/>
          </p:cNvSpPr>
          <p:nvPr/>
        </p:nvSpPr>
        <p:spPr bwMode="auto">
          <a:xfrm>
            <a:off x="7501605" y="4423235"/>
            <a:ext cx="9380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05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17" name="组合 24"/>
          <p:cNvGrpSpPr>
            <a:grpSpLocks/>
          </p:cNvGrpSpPr>
          <p:nvPr/>
        </p:nvGrpSpPr>
        <p:grpSpPr bwMode="auto">
          <a:xfrm>
            <a:off x="3456781" y="4654893"/>
            <a:ext cx="1366081" cy="1367189"/>
            <a:chOff x="2848131" y="1860029"/>
            <a:chExt cx="3807502" cy="3807502"/>
          </a:xfrm>
        </p:grpSpPr>
        <p:sp>
          <p:nvSpPr>
            <p:cNvPr id="118" name="椭圆 11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3" name="文本框 29"/>
          <p:cNvSpPr txBox="1">
            <a:spLocks noChangeArrowheads="1"/>
          </p:cNvSpPr>
          <p:nvPr/>
        </p:nvSpPr>
        <p:spPr bwMode="auto">
          <a:xfrm>
            <a:off x="3643479" y="4957861"/>
            <a:ext cx="9380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10" name="Freeform 13"/>
          <p:cNvSpPr>
            <a:spLocks noChangeAspect="1" noEditPoints="1"/>
          </p:cNvSpPr>
          <p:nvPr/>
        </p:nvSpPr>
        <p:spPr bwMode="auto">
          <a:xfrm>
            <a:off x="721528" y="5163531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4" name="组合 24"/>
          <p:cNvGrpSpPr>
            <a:grpSpLocks/>
          </p:cNvGrpSpPr>
          <p:nvPr/>
        </p:nvGrpSpPr>
        <p:grpSpPr bwMode="auto">
          <a:xfrm>
            <a:off x="2383460" y="2925013"/>
            <a:ext cx="1606127" cy="1607430"/>
            <a:chOff x="2848131" y="1860029"/>
            <a:chExt cx="3807502" cy="3807502"/>
          </a:xfrm>
        </p:grpSpPr>
        <p:sp>
          <p:nvSpPr>
            <p:cNvPr id="115" name="椭圆 11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2" name="文本框 29"/>
          <p:cNvSpPr txBox="1">
            <a:spLocks noChangeArrowheads="1"/>
          </p:cNvSpPr>
          <p:nvPr/>
        </p:nvSpPr>
        <p:spPr bwMode="auto">
          <a:xfrm>
            <a:off x="2717484" y="3299804"/>
            <a:ext cx="9380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646841" y="3243070"/>
            <a:ext cx="1686034" cy="987618"/>
            <a:chOff x="8641357" y="2133650"/>
            <a:chExt cx="1686034" cy="987618"/>
          </a:xfrm>
        </p:grpSpPr>
        <p:sp>
          <p:nvSpPr>
            <p:cNvPr id="141" name="TextBox 14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 flipH="1" flipV="1">
            <a:off x="4112517" y="2321168"/>
            <a:ext cx="749373" cy="750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355318" y="2259241"/>
            <a:ext cx="2518237" cy="2520280"/>
            <a:chOff x="4355318" y="2259241"/>
            <a:chExt cx="2518237" cy="2520280"/>
          </a:xfrm>
        </p:grpSpPr>
        <p:grpSp>
          <p:nvGrpSpPr>
            <p:cNvPr id="48" name="组合 24"/>
            <p:cNvGrpSpPr>
              <a:grpSpLocks/>
            </p:cNvGrpSpPr>
            <p:nvPr/>
          </p:nvGrpSpPr>
          <p:grpSpPr bwMode="auto">
            <a:xfrm>
              <a:off x="4355318" y="2259241"/>
              <a:ext cx="2518237" cy="2520280"/>
              <a:chOff x="2848131" y="1860029"/>
              <a:chExt cx="3807502" cy="380750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68995" y="2486719"/>
              <a:ext cx="2090882" cy="209088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931317" y="2949545"/>
            <a:ext cx="140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600" dirty="0" smtClean="0"/>
              <a:t>不足</a:t>
            </a:r>
            <a:endParaRPr lang="en-US" altLang="zh-CN" sz="3600" dirty="0" smtClean="0"/>
          </a:p>
          <a:p>
            <a:r>
              <a:rPr lang="zh-CN" altLang="en-US" sz="3600" dirty="0" smtClean="0"/>
              <a:t>之处</a:t>
            </a:r>
            <a:endParaRPr lang="zh-CN" altLang="zh-CN" sz="3600" dirty="0"/>
          </a:p>
        </p:txBody>
      </p:sp>
      <p:grpSp>
        <p:nvGrpSpPr>
          <p:cNvPr id="111" name="组合 24"/>
          <p:cNvGrpSpPr>
            <a:grpSpLocks/>
          </p:cNvGrpSpPr>
          <p:nvPr/>
        </p:nvGrpSpPr>
        <p:grpSpPr bwMode="auto">
          <a:xfrm>
            <a:off x="3056494" y="1125538"/>
            <a:ext cx="1624423" cy="1625740"/>
            <a:chOff x="2848131" y="1860029"/>
            <a:chExt cx="3807502" cy="3807502"/>
          </a:xfrm>
        </p:grpSpPr>
        <p:sp>
          <p:nvSpPr>
            <p:cNvPr id="112" name="椭圆 1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8" name="文本框 29"/>
          <p:cNvSpPr txBox="1">
            <a:spLocks noChangeArrowheads="1"/>
          </p:cNvSpPr>
          <p:nvPr/>
        </p:nvSpPr>
        <p:spPr bwMode="auto">
          <a:xfrm>
            <a:off x="3405358" y="1485578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5000" dirty="0" smtClean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5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6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4" grpId="0"/>
      <p:bldP spid="135" grpId="0"/>
      <p:bldP spid="133" grpId="0"/>
      <p:bldP spid="110" grpId="0" animBg="1"/>
      <p:bldP spid="132" grpId="0"/>
      <p:bldP spid="127" grpId="0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7" y="189434"/>
            <a:ext cx="7632848" cy="646331"/>
            <a:chOff x="360437" y="189434"/>
            <a:chExt cx="7632848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274622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4963" y="333450"/>
              <a:ext cx="2288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Opinions and solutions to shortage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504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解决不足的意见和方案</a:t>
              </a:r>
            </a:p>
          </p:txBody>
        </p:sp>
      </p:grpSp>
      <p:sp>
        <p:nvSpPr>
          <p:cNvPr id="93" name="圆角矩形 92"/>
          <p:cNvSpPr/>
          <p:nvPr/>
        </p:nvSpPr>
        <p:spPr>
          <a:xfrm>
            <a:off x="907261" y="1824968"/>
            <a:ext cx="2105269" cy="268808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94"/>
          <p:cNvSpPr/>
          <p:nvPr/>
        </p:nvSpPr>
        <p:spPr>
          <a:xfrm>
            <a:off x="3381274" y="2853730"/>
            <a:ext cx="2108282" cy="269193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5862674" y="1824969"/>
            <a:ext cx="2157269" cy="275447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92485" y="1515525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983501" y="5132503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503781" y="1515525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391953" y="2853730"/>
            <a:ext cx="2121612" cy="270895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024061" y="5149523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152525" y="2658200"/>
            <a:ext cx="1686034" cy="987618"/>
            <a:chOff x="8641357" y="2133650"/>
            <a:chExt cx="1686034" cy="987618"/>
          </a:xfrm>
        </p:grpSpPr>
        <p:sp>
          <p:nvSpPr>
            <p:cNvPr id="186" name="TextBox 1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7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9" name="文本框 29"/>
          <p:cNvSpPr txBox="1">
            <a:spLocks noChangeArrowheads="1"/>
          </p:cNvSpPr>
          <p:nvPr/>
        </p:nvSpPr>
        <p:spPr bwMode="auto">
          <a:xfrm>
            <a:off x="925867" y="1500092"/>
            <a:ext cx="545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0" name="文本框 29"/>
          <p:cNvSpPr txBox="1">
            <a:spLocks noChangeArrowheads="1"/>
          </p:cNvSpPr>
          <p:nvPr/>
        </p:nvSpPr>
        <p:spPr bwMode="auto">
          <a:xfrm>
            <a:off x="3133957" y="5117429"/>
            <a:ext cx="506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B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91" name="文本框 29"/>
          <p:cNvSpPr txBox="1">
            <a:spLocks noChangeArrowheads="1"/>
          </p:cNvSpPr>
          <p:nvPr/>
        </p:nvSpPr>
        <p:spPr bwMode="auto">
          <a:xfrm>
            <a:off x="5637548" y="1511129"/>
            <a:ext cx="527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C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92" name="文本框 29"/>
          <p:cNvSpPr txBox="1">
            <a:spLocks noChangeArrowheads="1"/>
          </p:cNvSpPr>
          <p:nvPr/>
        </p:nvSpPr>
        <p:spPr bwMode="auto">
          <a:xfrm>
            <a:off x="8136893" y="5147575"/>
            <a:ext cx="57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D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3643776" y="3392895"/>
            <a:ext cx="1686034" cy="987618"/>
            <a:chOff x="8641357" y="2133650"/>
            <a:chExt cx="1686034" cy="987618"/>
          </a:xfrm>
        </p:grpSpPr>
        <p:sp>
          <p:nvSpPr>
            <p:cNvPr id="194" name="TextBox 19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121077" y="2493690"/>
            <a:ext cx="1686034" cy="987618"/>
            <a:chOff x="8641357" y="2133650"/>
            <a:chExt cx="1686034" cy="987618"/>
          </a:xfrm>
        </p:grpSpPr>
        <p:sp>
          <p:nvSpPr>
            <p:cNvPr id="198" name="TextBox 197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9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8641357" y="3495049"/>
            <a:ext cx="1686034" cy="987618"/>
            <a:chOff x="8641357" y="2133650"/>
            <a:chExt cx="1686034" cy="987618"/>
          </a:xfrm>
        </p:grpSpPr>
        <p:sp>
          <p:nvSpPr>
            <p:cNvPr id="202" name="TextBox 20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3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0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89" grpId="0"/>
      <p:bldP spid="190" grpId="0"/>
      <p:bldP spid="191" grpId="0"/>
      <p:bldP spid="1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5231677" y="405458"/>
            <a:ext cx="4680520" cy="3531513"/>
            <a:chOff x="5303118" y="569153"/>
            <a:chExt cx="4680520" cy="353151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303118" y="569153"/>
              <a:ext cx="0" cy="3531513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2018</a:t>
              </a:r>
              <a:r>
                <a:rPr lang="zh-CN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工作计划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年度销售目标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销售计划策略分析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组合 43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45" name="TextBox 44">
                <a:hlinkClick r:id=""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年度工作概述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50" name="TextBox 49">
                <a:hlinkClick r:id="" action="ppaction://hlinkshowjump?jump=nextslide"/>
              </p:cNvPr>
              <p:cNvSpPr txBox="1"/>
              <p:nvPr/>
            </p:nvSpPr>
            <p:spPr>
              <a:xfrm>
                <a:off x="3358902" y="5479481"/>
                <a:ext cx="2520001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工作完成情况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2" name="组合 51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55" name="TextBox 54">
                <a:hlinkClick r:id=""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项目成果展示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8" name="组合 57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0" name="组合 59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61" name="TextBox 60">
                <a:hlinkClick r:id="" action="ppaction://hlinkshowjump?jump=nextslide"/>
              </p:cNvPr>
              <p:cNvSpPr txBox="1"/>
              <p:nvPr/>
            </p:nvSpPr>
            <p:spPr>
              <a:xfrm>
                <a:off x="9042458" y="5479480"/>
                <a:ext cx="3228669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solidFill>
                      <a:srgbClr val="0066CC"/>
                    </a:solidFill>
                    <a:latin typeface="微软雅黑" pitchFamily="34" charset="-122"/>
                    <a:ea typeface="微软雅黑" pitchFamily="34" charset="-122"/>
                  </a:rPr>
                  <a:t>工作中存在的不足</a:t>
                </a:r>
                <a:endParaRPr lang="zh-CN" altLang="en-US" sz="1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64" name="Picture 3" descr="C:\Documents and Settings\tdz\桌面\未标题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67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68" name="TextBox 67">
                <a:hlinkClick r:id="" action="ppaction://hlinkshowjump?jump=nextslide"/>
              </p:cNvPr>
              <p:cNvSpPr txBox="1"/>
              <p:nvPr/>
            </p:nvSpPr>
            <p:spPr>
              <a:xfrm>
                <a:off x="9263558" y="5479480"/>
                <a:ext cx="2851655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smtClean="0">
                    <a:solidFill>
                      <a:srgbClr val="0066CC"/>
                    </a:solidFill>
                  </a:rPr>
                  <a:t>2018</a:t>
                </a:r>
                <a:r>
                  <a:rPr lang="zh-CN" altLang="zh-CN" sz="1800" dirty="0" smtClean="0">
                    <a:solidFill>
                      <a:srgbClr val="0066CC"/>
                    </a:solidFill>
                  </a:rPr>
                  <a:t>年</a:t>
                </a:r>
                <a:r>
                  <a:rPr lang="zh-CN" altLang="zh-CN" sz="1800" dirty="0">
                    <a:solidFill>
                      <a:srgbClr val="0066CC"/>
                    </a:solidFill>
                  </a:rPr>
                  <a:t>工作计划</a:t>
                </a:r>
                <a:endParaRPr lang="zh-CN" altLang="en-US" sz="1800" dirty="0">
                  <a:solidFill>
                    <a:srgbClr val="0066CC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4248869" y="1646419"/>
            <a:ext cx="802098" cy="802096"/>
            <a:chOff x="7414667" y="3750265"/>
            <a:chExt cx="871129" cy="871129"/>
          </a:xfrm>
        </p:grpSpPr>
        <p:sp>
          <p:nvSpPr>
            <p:cNvPr id="72" name="椭圆 71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3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74" name="s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949" y="3809854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7 7.40741E-7 L 1.00896 0.590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25828E-6 1.11022E-16 L 0.75469 0.6520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5" y="325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2.69316E-6 1.48148E-6 L 0.56622 0.6523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1" y="326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2.84768E-6 1.48148E-6 L 0.39045 0.6733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3" y="3365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1.10375E-6 1.48148E-6 L 0.92867 0.6419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7" y="3208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6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10"/>
                            </p:stCondLst>
                            <p:childTnLst>
                              <p:par>
                                <p:cTn id="76" presetID="35" presetClass="path" presetSubtype="0" accel="12000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46E-6 1.48148E-6 L -0.44105 -0.0025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2" y="-1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025E-6 2.59259E-6 L -0.45041 -0.004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1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1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11412 L -0.79367 0.24675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9" y="662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5231677" y="477466"/>
            <a:ext cx="4680520" cy="3168352"/>
            <a:chOff x="5303118" y="641161"/>
            <a:chExt cx="4680520" cy="3168352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303118" y="641161"/>
              <a:ext cx="0" cy="316835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</a:ln>
            <a:effectLst/>
          </p:spPr>
        </p:cxn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800" dirty="0">
                  <a:latin typeface="微软雅黑" pitchFamily="34" charset="-122"/>
                  <a:ea typeface="微软雅黑" pitchFamily="34" charset="-122"/>
                </a:rPr>
                <a:t>前阶段概述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 smtClean="0">
                  <a:latin typeface="微软雅黑" pitchFamily="34" charset="-122"/>
                  <a:ea typeface="微软雅黑" pitchFamily="34" charset="-122"/>
                </a:rPr>
                <a:t>各项</a:t>
              </a:r>
              <a:r>
                <a:rPr lang="zh-CN" altLang="zh-CN" sz="2800" dirty="0">
                  <a:latin typeface="微软雅黑" pitchFamily="34" charset="-122"/>
                  <a:ea typeface="微软雅黑" pitchFamily="34" charset="-122"/>
                </a:rPr>
                <a:t>计划完成情况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 smtClean="0">
                  <a:latin typeface="微软雅黑" pitchFamily="34" charset="-122"/>
                  <a:ea typeface="微软雅黑" pitchFamily="34" charset="-122"/>
                </a:rPr>
                <a:t>与</a:t>
              </a:r>
              <a:r>
                <a:rPr lang="zh-CN" altLang="zh-CN" sz="2800" dirty="0">
                  <a:latin typeface="微软雅黑" pitchFamily="34" charset="-122"/>
                  <a:ea typeface="微软雅黑" pitchFamily="34" charset="-122"/>
                </a:rPr>
                <a:t>去年同期比较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3242" y="2809178"/>
            <a:ext cx="1641411" cy="2952193"/>
            <a:chOff x="406574" y="1514107"/>
            <a:chExt cx="2520000" cy="4532397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6574" y="1514107"/>
              <a:ext cx="2520000" cy="336000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组合 54"/>
            <p:cNvGrpSpPr/>
            <p:nvPr/>
          </p:nvGrpSpPr>
          <p:grpSpPr>
            <a:xfrm>
              <a:off x="406574" y="5374011"/>
              <a:ext cx="2520000" cy="672493"/>
              <a:chOff x="406574" y="5374011"/>
              <a:chExt cx="2520000" cy="672493"/>
            </a:xfrm>
          </p:grpSpPr>
          <p:sp>
            <p:nvSpPr>
              <p:cNvPr id="56" name="TextBox 55">
                <a:hlinkClick r:id=""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800" dirty="0">
                    <a:latin typeface="微软雅黑" pitchFamily="34" charset="-122"/>
                    <a:ea typeface="微软雅黑" pitchFamily="34" charset="-122"/>
                  </a:rPr>
                  <a:t>年度工作概述</a:t>
                </a: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59" name="组合 58"/>
          <p:cNvGrpSpPr/>
          <p:nvPr/>
        </p:nvGrpSpPr>
        <p:grpSpPr>
          <a:xfrm>
            <a:off x="2736701" y="2809178"/>
            <a:ext cx="1641593" cy="2954395"/>
            <a:chOff x="3358902" y="1510725"/>
            <a:chExt cx="2520280" cy="4535779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23471" y="1510725"/>
              <a:ext cx="2390863" cy="3462922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组合 60"/>
            <p:cNvGrpSpPr/>
            <p:nvPr/>
          </p:nvGrpSpPr>
          <p:grpSpPr>
            <a:xfrm>
              <a:off x="3358902" y="5374010"/>
              <a:ext cx="2520280" cy="672494"/>
              <a:chOff x="3358902" y="5374010"/>
              <a:chExt cx="2520280" cy="672494"/>
            </a:xfrm>
          </p:grpSpPr>
          <p:sp>
            <p:nvSpPr>
              <p:cNvPr id="62" name="TextBox 61">
                <a:hlinkClick r:id="" action="ppaction://hlinkshowjump?jump=nextslide"/>
              </p:cNvPr>
              <p:cNvSpPr txBox="1"/>
              <p:nvPr/>
            </p:nvSpPr>
            <p:spPr>
              <a:xfrm>
                <a:off x="3358902" y="5479481"/>
                <a:ext cx="2520001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latin typeface="微软雅黑" pitchFamily="34" charset="-122"/>
                    <a:ea typeface="微软雅黑" pitchFamily="34" charset="-122"/>
                  </a:rPr>
                  <a:t>工作完成情况</a:t>
                </a:r>
                <a:endParaRPr lang="zh-CN" altLang="en-US" sz="1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65" name="组合 64"/>
          <p:cNvGrpSpPr/>
          <p:nvPr/>
        </p:nvGrpSpPr>
        <p:grpSpPr>
          <a:xfrm>
            <a:off x="4752925" y="2809178"/>
            <a:ext cx="1659948" cy="2952239"/>
            <a:chOff x="6282770" y="1514104"/>
            <a:chExt cx="2548460" cy="4532469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311231" y="1514104"/>
              <a:ext cx="2519999" cy="3451871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组合 66"/>
            <p:cNvGrpSpPr/>
            <p:nvPr/>
          </p:nvGrpSpPr>
          <p:grpSpPr>
            <a:xfrm>
              <a:off x="6282770" y="5374010"/>
              <a:ext cx="2548460" cy="672563"/>
              <a:chOff x="6282770" y="5374010"/>
              <a:chExt cx="2548460" cy="672563"/>
            </a:xfrm>
          </p:grpSpPr>
          <p:sp>
            <p:nvSpPr>
              <p:cNvPr id="68" name="TextBox 67">
                <a:hlinkClick r:id=""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56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>
                    <a:latin typeface="微软雅黑" pitchFamily="34" charset="-122"/>
                    <a:ea typeface="微软雅黑" pitchFamily="34" charset="-122"/>
                  </a:rPr>
                  <a:t>项目成果展示</a:t>
                </a: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71" name="组合 70"/>
          <p:cNvGrpSpPr/>
          <p:nvPr/>
        </p:nvGrpSpPr>
        <p:grpSpPr>
          <a:xfrm>
            <a:off x="6697141" y="2809177"/>
            <a:ext cx="2103005" cy="2952194"/>
            <a:chOff x="9042458" y="1514103"/>
            <a:chExt cx="3228669" cy="4532399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514103"/>
              <a:ext cx="2520000" cy="3462923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组合 72"/>
            <p:cNvGrpSpPr/>
            <p:nvPr/>
          </p:nvGrpSpPr>
          <p:grpSpPr>
            <a:xfrm>
              <a:off x="9042458" y="5374010"/>
              <a:ext cx="3228669" cy="672492"/>
              <a:chOff x="9042458" y="5374010"/>
              <a:chExt cx="3228669" cy="672492"/>
            </a:xfrm>
          </p:grpSpPr>
          <p:sp>
            <p:nvSpPr>
              <p:cNvPr id="74" name="TextBox 73">
                <a:hlinkClick r:id="" action="ppaction://hlinkshowjump?jump=nextslide"/>
              </p:cNvPr>
              <p:cNvSpPr txBox="1"/>
              <p:nvPr/>
            </p:nvSpPr>
            <p:spPr>
              <a:xfrm>
                <a:off x="9042458" y="5479480"/>
                <a:ext cx="3228669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800" dirty="0">
                    <a:latin typeface="微软雅黑" pitchFamily="34" charset="-122"/>
                    <a:ea typeface="微软雅黑" pitchFamily="34" charset="-122"/>
                  </a:rPr>
                  <a:t>工作中存在的不足</a:t>
                </a:r>
                <a:endParaRPr lang="zh-CN" altLang="en-US" sz="1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77" name="Picture 3" descr="C:\Documents and Settings\tdz\桌面\未标题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2414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组合 77"/>
          <p:cNvGrpSpPr/>
          <p:nvPr/>
        </p:nvGrpSpPr>
        <p:grpSpPr>
          <a:xfrm>
            <a:off x="8944161" y="2743576"/>
            <a:ext cx="1857436" cy="3017795"/>
            <a:chOff x="9263558" y="1413389"/>
            <a:chExt cx="2851655" cy="4633113"/>
          </a:xfrm>
        </p:grpSpPr>
        <p:pic>
          <p:nvPicPr>
            <p:cNvPr id="79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63558" y="1413389"/>
              <a:ext cx="2452758" cy="356363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组合 79"/>
            <p:cNvGrpSpPr/>
            <p:nvPr/>
          </p:nvGrpSpPr>
          <p:grpSpPr>
            <a:xfrm>
              <a:off x="9263558" y="5374010"/>
              <a:ext cx="2851655" cy="672492"/>
              <a:chOff x="9263558" y="5374010"/>
              <a:chExt cx="2851655" cy="672492"/>
            </a:xfrm>
          </p:grpSpPr>
          <p:sp>
            <p:nvSpPr>
              <p:cNvPr id="81" name="TextBox 80">
                <a:hlinkClick r:id="" action="ppaction://hlinkshowjump?jump=nextslide"/>
              </p:cNvPr>
              <p:cNvSpPr txBox="1"/>
              <p:nvPr/>
            </p:nvSpPr>
            <p:spPr>
              <a:xfrm>
                <a:off x="9263558" y="5479480"/>
                <a:ext cx="2851655" cy="567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smtClean="0"/>
                  <a:t>2018</a:t>
                </a:r>
                <a:r>
                  <a:rPr lang="zh-CN" altLang="zh-CN" sz="1800" dirty="0" smtClean="0"/>
                  <a:t>年</a:t>
                </a:r>
                <a:r>
                  <a:rPr lang="zh-CN" altLang="zh-CN" sz="1800" dirty="0"/>
                  <a:t>工作计划</a:t>
                </a:r>
                <a:endParaRPr lang="zh-CN" altLang="en-US" sz="1800" dirty="0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84" name="组合 83"/>
          <p:cNvGrpSpPr/>
          <p:nvPr/>
        </p:nvGrpSpPr>
        <p:grpSpPr>
          <a:xfrm>
            <a:off x="3734803" y="1660594"/>
            <a:ext cx="802098" cy="802096"/>
            <a:chOff x="7414667" y="3750265"/>
            <a:chExt cx="871129" cy="871129"/>
          </a:xfrm>
        </p:grpSpPr>
        <p:sp>
          <p:nvSpPr>
            <p:cNvPr id="85" name="椭圆 84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6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8" name="s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3" y="3936971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643E-7 7.40741E-7 L 1.00896 0.5905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41" y="295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4742E-6 4.81481E-6 L 0.55941 0.6458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71" y="322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8831E-6 3.33333E-6 L 0.39151 0.645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5" y="322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3.00248E-6 3.33333E-6 L 0.69162 0.6141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74" y="306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4.03915E-6 3.33333E-6 L 0.1901 0.603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8" y="301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1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1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1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60"/>
                            </p:stCondLst>
                            <p:childTnLst>
                              <p:par>
                                <p:cTn id="79" presetID="35" presetClass="path" presetSubtype="0" accel="12000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579E-7 2.96296E-6 L 0.21736 -0.0002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1200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501E-8 3.7037E-7 L 0.23703 0.00278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60"/>
                            </p:stCondLst>
                            <p:childTnLst>
                              <p:par>
                                <p:cTn id="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6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262E-6 -4.44444E-6 L -0.78733 0.2310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6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7399182" cy="646331"/>
            <a:chOff x="360438" y="189434"/>
            <a:chExt cx="7399182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04095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298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In </a:t>
              </a:r>
              <a:r>
                <a:rPr lang="en-US" altLang="zh-CN" sz="1200" dirty="0" smtClean="0">
                  <a:solidFill>
                    <a:srgbClr val="0066CC"/>
                  </a:solidFill>
                </a:rPr>
                <a:t>2018 </a:t>
              </a:r>
              <a:r>
                <a:rPr lang="en-US" altLang="zh-CN" sz="1200" dirty="0">
                  <a:solidFill>
                    <a:srgbClr val="0066CC"/>
                  </a:solidFill>
                </a:rPr>
                <a:t>work plan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75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3600" dirty="0" smtClean="0">
                  <a:solidFill>
                    <a:srgbClr val="0066CC"/>
                  </a:solidFill>
                </a:rPr>
                <a:t>2018</a:t>
              </a:r>
              <a:r>
                <a:rPr lang="zh-CN" altLang="zh-CN" sz="3600" dirty="0" smtClean="0">
                  <a:solidFill>
                    <a:srgbClr val="0066CC"/>
                  </a:solidFill>
                </a:rPr>
                <a:t>年</a:t>
              </a:r>
              <a:r>
                <a:rPr lang="zh-CN" altLang="zh-CN" sz="3600" dirty="0">
                  <a:solidFill>
                    <a:srgbClr val="0066CC"/>
                  </a:solidFill>
                </a:rPr>
                <a:t>工作</a:t>
              </a:r>
              <a:r>
                <a:rPr lang="zh-CN" altLang="zh-CN" sz="3600" dirty="0" smtClean="0">
                  <a:solidFill>
                    <a:srgbClr val="0066CC"/>
                  </a:solidFill>
                </a:rPr>
                <a:t>计划</a:t>
              </a:r>
              <a:r>
                <a:rPr lang="zh-CN" altLang="en-US" sz="3600" dirty="0" smtClean="0">
                  <a:solidFill>
                    <a:srgbClr val="0066CC"/>
                  </a:solidFill>
                </a:rPr>
                <a:t>概</a:t>
              </a:r>
              <a:r>
                <a:rPr lang="zh-CN" altLang="zh-CN" sz="3600" dirty="0" smtClean="0">
                  <a:solidFill>
                    <a:srgbClr val="0066CC"/>
                  </a:solidFill>
                </a:rPr>
                <a:t>述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pic>
        <p:nvPicPr>
          <p:cNvPr id="6146" name="Picture 2" descr="E:\企业文化\企业文化图片\8765676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57" y="1616339"/>
            <a:ext cx="6043602" cy="4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7921277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21277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21277" y="4293890"/>
            <a:ext cx="2620431" cy="1109350"/>
            <a:chOff x="8641357" y="2133650"/>
            <a:chExt cx="2620431" cy="1109350"/>
          </a:xfrm>
        </p:grpSpPr>
        <p:sp>
          <p:nvSpPr>
            <p:cNvPr id="47" name="TextBox 46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0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0438" y="189434"/>
            <a:ext cx="6247054" cy="646331"/>
            <a:chOff x="360438" y="189434"/>
            <a:chExt cx="6247054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 smtClean="0">
                  <a:solidFill>
                    <a:srgbClr val="0066CC"/>
                  </a:solidFill>
                </a:rPr>
                <a:t>The annual sales target </a:t>
              </a:r>
              <a:endParaRPr lang="en-US" altLang="zh-CN" sz="1200" dirty="0">
                <a:solidFill>
                  <a:srgbClr val="0066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816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66CC"/>
                  </a:solidFill>
                </a:rPr>
                <a:t>年度销售目标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626731" y="4435806"/>
            <a:ext cx="1686034" cy="987618"/>
            <a:chOff x="8641357" y="2133650"/>
            <a:chExt cx="1686034" cy="987618"/>
          </a:xfrm>
        </p:grpSpPr>
        <p:sp>
          <p:nvSpPr>
            <p:cNvPr id="62" name="TextBox 6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06019" y="1949839"/>
            <a:ext cx="1686034" cy="987618"/>
            <a:chOff x="8641357" y="2133650"/>
            <a:chExt cx="1686034" cy="987618"/>
          </a:xfrm>
        </p:grpSpPr>
        <p:sp>
          <p:nvSpPr>
            <p:cNvPr id="66" name="TextBox 6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34880" y="1895980"/>
            <a:ext cx="1686034" cy="987618"/>
            <a:chOff x="8641357" y="2133650"/>
            <a:chExt cx="1686034" cy="987618"/>
          </a:xfrm>
        </p:grpSpPr>
        <p:sp>
          <p:nvSpPr>
            <p:cNvPr id="74" name="TextBox 7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 flipH="1" flipV="1">
            <a:off x="3048037" y="3671245"/>
            <a:ext cx="1019960" cy="2863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5112527" y="3528967"/>
            <a:ext cx="900848" cy="2854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364899" y="3528967"/>
            <a:ext cx="642806" cy="2608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440557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3" name="组合 2"/>
          <p:cNvGrpSpPr/>
          <p:nvPr/>
        </p:nvGrpSpPr>
        <p:grpSpPr>
          <a:xfrm>
            <a:off x="1607877" y="2822764"/>
            <a:ext cx="1719686" cy="934673"/>
            <a:chOff x="1607877" y="2822764"/>
            <a:chExt cx="1719686" cy="934673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0066CC"/>
                  </a:solidFill>
                </a:rPr>
                <a:t>第</a:t>
              </a:r>
              <a:r>
                <a:rPr lang="en-US" altLang="zh-CN" dirty="0" smtClean="0">
                  <a:solidFill>
                    <a:srgbClr val="0066CC"/>
                  </a:solidFill>
                </a:rPr>
                <a:t>1</a:t>
              </a:r>
              <a:r>
                <a:rPr lang="zh-CN" altLang="en-US" dirty="0" smtClean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4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</a:rPr>
                <a:t>1-3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1" name="六边形 20"/>
          <p:cNvSpPr/>
          <p:nvPr/>
        </p:nvSpPr>
        <p:spPr>
          <a:xfrm>
            <a:off x="3497849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3672367" y="3671245"/>
            <a:ext cx="1719686" cy="934673"/>
            <a:chOff x="3672367" y="3671245"/>
            <a:chExt cx="1719686" cy="934673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7" y="3671245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0066CC"/>
                  </a:solidFill>
                </a:rPr>
                <a:t>第</a:t>
              </a:r>
              <a:r>
                <a:rPr lang="en-US" altLang="zh-CN" dirty="0" smtClean="0">
                  <a:solidFill>
                    <a:srgbClr val="0066CC"/>
                  </a:solidFill>
                </a:rPr>
                <a:t>2</a:t>
              </a:r>
              <a:r>
                <a:rPr lang="zh-CN" altLang="en-US" dirty="0" smtClean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</a:rPr>
                <a:t>4-6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六边形 21"/>
          <p:cNvSpPr/>
          <p:nvPr/>
        </p:nvSpPr>
        <p:spPr>
          <a:xfrm>
            <a:off x="5583038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5758119" y="2840516"/>
            <a:ext cx="1719686" cy="934673"/>
            <a:chOff x="5758119" y="2840516"/>
            <a:chExt cx="1719686" cy="934673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0066CC"/>
                  </a:solidFill>
                </a:rPr>
                <a:t>第</a:t>
              </a:r>
              <a:r>
                <a:rPr lang="en-US" altLang="zh-CN" dirty="0" smtClean="0">
                  <a:solidFill>
                    <a:srgbClr val="0066CC"/>
                  </a:solidFill>
                </a:rPr>
                <a:t>3</a:t>
              </a:r>
              <a:r>
                <a:rPr lang="zh-CN" altLang="en-US" dirty="0" smtClean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1" y="3282746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</a:rPr>
                <a:t>7-9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94888" y="4530408"/>
            <a:ext cx="1686034" cy="987618"/>
            <a:chOff x="8641357" y="2133650"/>
            <a:chExt cx="1686034" cy="987618"/>
          </a:xfrm>
        </p:grpSpPr>
        <p:sp>
          <p:nvSpPr>
            <p:cNvPr id="70" name="TextBox 69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六边形 23"/>
          <p:cNvSpPr/>
          <p:nvPr/>
        </p:nvSpPr>
        <p:spPr>
          <a:xfrm>
            <a:off x="7662904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7" name="组合 6"/>
          <p:cNvGrpSpPr/>
          <p:nvPr/>
        </p:nvGrpSpPr>
        <p:grpSpPr>
          <a:xfrm>
            <a:off x="7857775" y="3711373"/>
            <a:ext cx="1719686" cy="934673"/>
            <a:chOff x="7857775" y="3711373"/>
            <a:chExt cx="1719686" cy="934673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0066CC"/>
                  </a:solidFill>
                </a:rPr>
                <a:t>第</a:t>
              </a:r>
              <a:r>
                <a:rPr lang="en-US" altLang="zh-CN" dirty="0" smtClean="0">
                  <a:solidFill>
                    <a:srgbClr val="0066CC"/>
                  </a:solidFill>
                </a:rPr>
                <a:t>4</a:t>
              </a:r>
              <a:r>
                <a:rPr lang="zh-CN" altLang="en-US" dirty="0" smtClean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7" y="4153603"/>
              <a:ext cx="15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</a:rPr>
                <a:t>10-12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0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0439" y="189434"/>
            <a:ext cx="5762345" cy="646331"/>
            <a:chOff x="360439" y="189434"/>
            <a:chExt cx="576234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672805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76861" y="329258"/>
              <a:ext cx="1945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target implementation steps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9" y="189434"/>
              <a:ext cx="347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目标实现目标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80" name="直接连接符 79"/>
          <p:cNvCxnSpPr/>
          <p:nvPr/>
        </p:nvCxnSpPr>
        <p:spPr>
          <a:xfrm flipH="1">
            <a:off x="3048037" y="3651043"/>
            <a:ext cx="10199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4885093" y="1975019"/>
            <a:ext cx="2412030" cy="174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4885093" y="3151656"/>
            <a:ext cx="2604136" cy="5233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4885093" y="3675011"/>
            <a:ext cx="2604136" cy="6249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4844220" y="3675010"/>
            <a:ext cx="2452903" cy="16650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24"/>
          <p:cNvGrpSpPr>
            <a:grpSpLocks/>
          </p:cNvGrpSpPr>
          <p:nvPr/>
        </p:nvGrpSpPr>
        <p:grpSpPr bwMode="auto">
          <a:xfrm>
            <a:off x="7129189" y="1269554"/>
            <a:ext cx="1121993" cy="1122903"/>
            <a:chOff x="2848131" y="1860029"/>
            <a:chExt cx="3807502" cy="3807502"/>
          </a:xfrm>
        </p:grpSpPr>
        <p:sp>
          <p:nvSpPr>
            <p:cNvPr id="45" name="椭圆 4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7" name="组合 24"/>
          <p:cNvGrpSpPr>
            <a:grpSpLocks/>
          </p:cNvGrpSpPr>
          <p:nvPr/>
        </p:nvGrpSpPr>
        <p:grpSpPr bwMode="auto">
          <a:xfrm>
            <a:off x="7129189" y="2493690"/>
            <a:ext cx="1121993" cy="1122903"/>
            <a:chOff x="2848131" y="1860029"/>
            <a:chExt cx="3807502" cy="3807502"/>
          </a:xfrm>
        </p:grpSpPr>
        <p:sp>
          <p:nvSpPr>
            <p:cNvPr id="48" name="椭圆 4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0" name="组合 24"/>
          <p:cNvGrpSpPr>
            <a:grpSpLocks/>
          </p:cNvGrpSpPr>
          <p:nvPr/>
        </p:nvGrpSpPr>
        <p:grpSpPr bwMode="auto">
          <a:xfrm>
            <a:off x="7129189" y="3717826"/>
            <a:ext cx="1121993" cy="1122903"/>
            <a:chOff x="2848131" y="1860029"/>
            <a:chExt cx="3807502" cy="3807502"/>
          </a:xfrm>
        </p:grpSpPr>
        <p:sp>
          <p:nvSpPr>
            <p:cNvPr id="52" name="椭圆 5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7" name="组合 24"/>
          <p:cNvGrpSpPr>
            <a:grpSpLocks/>
          </p:cNvGrpSpPr>
          <p:nvPr/>
        </p:nvGrpSpPr>
        <p:grpSpPr bwMode="auto">
          <a:xfrm>
            <a:off x="7129189" y="4941962"/>
            <a:ext cx="1121993" cy="1122903"/>
            <a:chOff x="2848131" y="1860029"/>
            <a:chExt cx="3807502" cy="3807502"/>
          </a:xfrm>
        </p:grpSpPr>
        <p:sp>
          <p:nvSpPr>
            <p:cNvPr id="78" name="椭圆 7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8" name="组合 24"/>
          <p:cNvGrpSpPr>
            <a:grpSpLocks/>
          </p:cNvGrpSpPr>
          <p:nvPr/>
        </p:nvGrpSpPr>
        <p:grpSpPr bwMode="auto">
          <a:xfrm>
            <a:off x="1207815" y="2541881"/>
            <a:ext cx="2121668" cy="2123389"/>
            <a:chOff x="2848131" y="1860029"/>
            <a:chExt cx="3807502" cy="3807502"/>
          </a:xfrm>
        </p:grpSpPr>
        <p:sp>
          <p:nvSpPr>
            <p:cNvPr id="39" name="椭圆 3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1" name="组合 24"/>
          <p:cNvGrpSpPr>
            <a:grpSpLocks/>
          </p:cNvGrpSpPr>
          <p:nvPr/>
        </p:nvGrpSpPr>
        <p:grpSpPr bwMode="auto">
          <a:xfrm>
            <a:off x="3783385" y="2602549"/>
            <a:ext cx="2121668" cy="2123389"/>
            <a:chOff x="2848131" y="1860029"/>
            <a:chExt cx="3807502" cy="3807502"/>
          </a:xfrm>
        </p:grpSpPr>
        <p:sp>
          <p:nvSpPr>
            <p:cNvPr id="42" name="椭圆 4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5" name="文本框 33"/>
          <p:cNvSpPr txBox="1"/>
          <p:nvPr/>
        </p:nvSpPr>
        <p:spPr>
          <a:xfrm>
            <a:off x="1617376" y="3069754"/>
            <a:ext cx="130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600" dirty="0" smtClean="0">
                <a:solidFill>
                  <a:srgbClr val="0066CC"/>
                </a:solidFill>
              </a:rPr>
              <a:t>初步</a:t>
            </a:r>
            <a:endParaRPr lang="en-US" altLang="zh-CN" sz="3600" dirty="0" smtClean="0">
              <a:solidFill>
                <a:srgbClr val="0066CC"/>
              </a:solidFill>
            </a:endParaRPr>
          </a:p>
          <a:p>
            <a:r>
              <a:rPr lang="zh-CN" altLang="en-US" sz="3600" dirty="0" smtClean="0">
                <a:solidFill>
                  <a:srgbClr val="0066CC"/>
                </a:solidFill>
              </a:rPr>
              <a:t>目标</a:t>
            </a:r>
            <a:endParaRPr lang="zh-CN" altLang="zh-CN" sz="3600" dirty="0">
              <a:solidFill>
                <a:srgbClr val="0066CC"/>
              </a:solidFill>
            </a:endParaRPr>
          </a:p>
        </p:txBody>
      </p:sp>
      <p:sp>
        <p:nvSpPr>
          <p:cNvPr id="86" name="文本框 33"/>
          <p:cNvSpPr txBox="1"/>
          <p:nvPr/>
        </p:nvSpPr>
        <p:spPr>
          <a:xfrm>
            <a:off x="4233820" y="3069754"/>
            <a:ext cx="130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600" dirty="0" smtClean="0">
                <a:solidFill>
                  <a:srgbClr val="0066CC"/>
                </a:solidFill>
              </a:rPr>
              <a:t>最终目标</a:t>
            </a:r>
            <a:endParaRPr lang="zh-CN" altLang="zh-CN" sz="3600" dirty="0">
              <a:solidFill>
                <a:srgbClr val="0066CC"/>
              </a:solidFill>
            </a:endParaRPr>
          </a:p>
        </p:txBody>
      </p:sp>
      <p:sp>
        <p:nvSpPr>
          <p:cNvPr id="87" name="文本框 29"/>
          <p:cNvSpPr txBox="1">
            <a:spLocks noChangeArrowheads="1"/>
          </p:cNvSpPr>
          <p:nvPr/>
        </p:nvSpPr>
        <p:spPr bwMode="auto">
          <a:xfrm>
            <a:off x="7297123" y="1497772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01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88" name="文本框 29"/>
          <p:cNvSpPr txBox="1">
            <a:spLocks noChangeArrowheads="1"/>
          </p:cNvSpPr>
          <p:nvPr/>
        </p:nvSpPr>
        <p:spPr bwMode="auto">
          <a:xfrm>
            <a:off x="7297123" y="2721908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89" name="文本框 29"/>
          <p:cNvSpPr txBox="1">
            <a:spLocks noChangeArrowheads="1"/>
          </p:cNvSpPr>
          <p:nvPr/>
        </p:nvSpPr>
        <p:spPr bwMode="auto">
          <a:xfrm>
            <a:off x="7297123" y="3946044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90" name="文本框 29"/>
          <p:cNvSpPr txBox="1">
            <a:spLocks noChangeArrowheads="1"/>
          </p:cNvSpPr>
          <p:nvPr/>
        </p:nvSpPr>
        <p:spPr bwMode="auto">
          <a:xfrm>
            <a:off x="7297123" y="5170180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68549" y="4912732"/>
            <a:ext cx="162988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29275" y="4912732"/>
            <a:ext cx="162988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539499" y="1404834"/>
            <a:ext cx="1686034" cy="872832"/>
            <a:chOff x="8641357" y="2133650"/>
            <a:chExt cx="1686034" cy="872832"/>
          </a:xfrm>
        </p:grpSpPr>
        <p:sp>
          <p:nvSpPr>
            <p:cNvPr id="97" name="TextBox 96"/>
            <p:cNvSpPr txBox="1"/>
            <p:nvPr/>
          </p:nvSpPr>
          <p:spPr>
            <a:xfrm>
              <a:off x="8697503" y="2401188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539499" y="2618725"/>
            <a:ext cx="1686034" cy="872832"/>
            <a:chOff x="8641357" y="2133650"/>
            <a:chExt cx="1686034" cy="872832"/>
          </a:xfrm>
        </p:grpSpPr>
        <p:sp>
          <p:nvSpPr>
            <p:cNvPr id="101" name="TextBox 100"/>
            <p:cNvSpPr txBox="1"/>
            <p:nvPr/>
          </p:nvSpPr>
          <p:spPr>
            <a:xfrm>
              <a:off x="8697503" y="2401188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539499" y="3889346"/>
            <a:ext cx="1686034" cy="872832"/>
            <a:chOff x="8641357" y="2133650"/>
            <a:chExt cx="1686034" cy="872832"/>
          </a:xfrm>
        </p:grpSpPr>
        <p:sp>
          <p:nvSpPr>
            <p:cNvPr id="110" name="TextBox 109"/>
            <p:cNvSpPr txBox="1"/>
            <p:nvPr/>
          </p:nvSpPr>
          <p:spPr>
            <a:xfrm>
              <a:off x="8697503" y="2401188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539499" y="5072526"/>
            <a:ext cx="1686034" cy="872832"/>
            <a:chOff x="8641357" y="2133650"/>
            <a:chExt cx="1686034" cy="872832"/>
          </a:xfrm>
        </p:grpSpPr>
        <p:sp>
          <p:nvSpPr>
            <p:cNvPr id="114" name="TextBox 113"/>
            <p:cNvSpPr txBox="1"/>
            <p:nvPr/>
          </p:nvSpPr>
          <p:spPr>
            <a:xfrm>
              <a:off x="8697503" y="2401188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6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2" grpId="0"/>
      <p:bldP spid="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438" y="189434"/>
            <a:ext cx="5024625" cy="646331"/>
            <a:chOff x="360438" y="189434"/>
            <a:chExt cx="502462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6469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6741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Team building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团队建设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3501" y="1989634"/>
            <a:ext cx="2158489" cy="2160240"/>
            <a:chOff x="863501" y="1989634"/>
            <a:chExt cx="2158489" cy="2160240"/>
          </a:xfrm>
        </p:grpSpPr>
        <p:grpSp>
          <p:nvGrpSpPr>
            <p:cNvPr id="38" name="组合 24"/>
            <p:cNvGrpSpPr>
              <a:grpSpLocks/>
            </p:cNvGrpSpPr>
            <p:nvPr/>
          </p:nvGrpSpPr>
          <p:grpSpPr bwMode="auto">
            <a:xfrm>
              <a:off x="863501" y="1989634"/>
              <a:ext cx="2158489" cy="2160240"/>
              <a:chOff x="2848131" y="1860029"/>
              <a:chExt cx="3807502" cy="380750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1063352" y="2216612"/>
              <a:ext cx="1728192" cy="1728192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6781" y="1989634"/>
            <a:ext cx="2158489" cy="2160240"/>
            <a:chOff x="3456781" y="1989634"/>
            <a:chExt cx="2158489" cy="2160240"/>
          </a:xfrm>
        </p:grpSpPr>
        <p:grpSp>
          <p:nvGrpSpPr>
            <p:cNvPr id="41" name="组合 24"/>
            <p:cNvGrpSpPr>
              <a:grpSpLocks/>
            </p:cNvGrpSpPr>
            <p:nvPr/>
          </p:nvGrpSpPr>
          <p:grpSpPr bwMode="auto">
            <a:xfrm>
              <a:off x="3456781" y="1989634"/>
              <a:ext cx="2158489" cy="2160240"/>
              <a:chOff x="2848131" y="1860029"/>
              <a:chExt cx="3807502" cy="380750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3672805" y="2216612"/>
              <a:ext cx="1728192" cy="172819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50820" y="1989634"/>
            <a:ext cx="2158489" cy="2160240"/>
            <a:chOff x="6050820" y="1989634"/>
            <a:chExt cx="2158489" cy="2160240"/>
          </a:xfrm>
        </p:grpSpPr>
        <p:grpSp>
          <p:nvGrpSpPr>
            <p:cNvPr id="44" name="组合 24"/>
            <p:cNvGrpSpPr>
              <a:grpSpLocks/>
            </p:cNvGrpSpPr>
            <p:nvPr/>
          </p:nvGrpSpPr>
          <p:grpSpPr bwMode="auto">
            <a:xfrm>
              <a:off x="6050820" y="1989634"/>
              <a:ext cx="2158489" cy="2160240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6265968" y="2216612"/>
              <a:ext cx="1728192" cy="172819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43108" y="1989634"/>
            <a:ext cx="2158489" cy="2160240"/>
            <a:chOff x="8643108" y="1989634"/>
            <a:chExt cx="2158489" cy="2160240"/>
          </a:xfrm>
        </p:grpSpPr>
        <p:grpSp>
          <p:nvGrpSpPr>
            <p:cNvPr id="47" name="组合 24"/>
            <p:cNvGrpSpPr>
              <a:grpSpLocks/>
            </p:cNvGrpSpPr>
            <p:nvPr/>
          </p:nvGrpSpPr>
          <p:grpSpPr bwMode="auto">
            <a:xfrm>
              <a:off x="8643108" y="1989634"/>
              <a:ext cx="2158489" cy="2160240"/>
              <a:chOff x="2848131" y="1860029"/>
              <a:chExt cx="3807502" cy="380750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8857381" y="2216612"/>
              <a:ext cx="1728192" cy="172819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4682" y="4581922"/>
            <a:ext cx="1928043" cy="1008112"/>
            <a:chOff x="1024682" y="4581922"/>
            <a:chExt cx="1928043" cy="1008112"/>
          </a:xfrm>
        </p:grpSpPr>
        <p:sp>
          <p:nvSpPr>
            <p:cNvPr id="3" name="TextBox 2"/>
            <p:cNvSpPr txBox="1"/>
            <p:nvPr/>
          </p:nvSpPr>
          <p:spPr>
            <a:xfrm>
              <a:off x="1024682" y="4581922"/>
              <a:ext cx="1928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人力资源经理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80517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96410" y="4541852"/>
            <a:ext cx="1820611" cy="1048182"/>
            <a:chOff x="3796410" y="4541852"/>
            <a:chExt cx="1820611" cy="1048182"/>
          </a:xfrm>
        </p:grpSpPr>
        <p:sp>
          <p:nvSpPr>
            <p:cNvPr id="84" name="TextBox 83"/>
            <p:cNvSpPr txBox="1"/>
            <p:nvPr/>
          </p:nvSpPr>
          <p:spPr>
            <a:xfrm>
              <a:off x="3796410" y="4541852"/>
              <a:ext cx="1820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zh-CN" altLang="en-US" dirty="0"/>
                <a:t>市场营销主管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43117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97291" y="4541852"/>
            <a:ext cx="1640010" cy="1048182"/>
            <a:chOff x="6497291" y="4541852"/>
            <a:chExt cx="1640010" cy="1048182"/>
          </a:xfrm>
        </p:grpSpPr>
        <p:sp>
          <p:nvSpPr>
            <p:cNvPr id="85" name="TextBox 84"/>
            <p:cNvSpPr txBox="1"/>
            <p:nvPr/>
          </p:nvSpPr>
          <p:spPr>
            <a:xfrm>
              <a:off x="6497291" y="4541852"/>
              <a:ext cx="1496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zh-CN" altLang="en-US" dirty="0"/>
                <a:t>首席架构师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07413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73405" y="4541852"/>
            <a:ext cx="1629888" cy="1048182"/>
            <a:chOff x="9073405" y="4541852"/>
            <a:chExt cx="1629888" cy="1048182"/>
          </a:xfrm>
        </p:grpSpPr>
        <p:sp>
          <p:nvSpPr>
            <p:cNvPr id="86" name="TextBox 85"/>
            <p:cNvSpPr txBox="1"/>
            <p:nvPr/>
          </p:nvSpPr>
          <p:spPr>
            <a:xfrm>
              <a:off x="9233594" y="4541852"/>
              <a:ext cx="1351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zh-CN" altLang="en-US" dirty="0"/>
                <a:t>财务总监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73405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2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438" y="189434"/>
            <a:ext cx="5024625" cy="646331"/>
            <a:chOff x="360438" y="189434"/>
            <a:chExt cx="502462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66469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96741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Team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团队力量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578806" y="1842384"/>
            <a:ext cx="2620431" cy="1109350"/>
            <a:chOff x="8641357" y="2133650"/>
            <a:chExt cx="2620431" cy="1109350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578806" y="3066520"/>
            <a:ext cx="2620431" cy="1109350"/>
            <a:chOff x="8641357" y="2133650"/>
            <a:chExt cx="2620431" cy="1109350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578806" y="4463108"/>
            <a:ext cx="2620431" cy="1109350"/>
            <a:chOff x="8641357" y="2133650"/>
            <a:chExt cx="2620431" cy="1109350"/>
          </a:xfrm>
        </p:grpSpPr>
        <p:sp>
          <p:nvSpPr>
            <p:cNvPr id="99" name="TextBox 9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098" name="Picture 2" descr="E:\企业文化\企业文化图片\A (179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72" y="1580860"/>
            <a:ext cx="6132092" cy="40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0438" y="189434"/>
            <a:ext cx="5096633" cy="646331"/>
            <a:chOff x="360438" y="189434"/>
            <a:chExt cx="5096633" cy="646331"/>
          </a:xfrm>
        </p:grpSpPr>
        <p:grpSp>
          <p:nvGrpSpPr>
            <p:cNvPr id="6" name="组合 5"/>
            <p:cNvGrpSpPr/>
            <p:nvPr/>
          </p:nvGrpSpPr>
          <p:grpSpPr>
            <a:xfrm>
              <a:off x="2664693" y="368645"/>
              <a:ext cx="2792378" cy="360040"/>
              <a:chOff x="2664693" y="368645"/>
              <a:chExt cx="2792378" cy="360040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2664693" y="368645"/>
                <a:ext cx="358333" cy="360040"/>
              </a:xfrm>
              <a:custGeom>
                <a:avLst/>
                <a:gdLst>
                  <a:gd name="T0" fmla="*/ 144 w 288"/>
                  <a:gd name="T1" fmla="*/ 0 h 289"/>
                  <a:gd name="T2" fmla="*/ 0 w 288"/>
                  <a:gd name="T3" fmla="*/ 145 h 289"/>
                  <a:gd name="T4" fmla="*/ 144 w 288"/>
                  <a:gd name="T5" fmla="*/ 289 h 289"/>
                  <a:gd name="T6" fmla="*/ 288 w 288"/>
                  <a:gd name="T7" fmla="*/ 145 h 289"/>
                  <a:gd name="T8" fmla="*/ 144 w 288"/>
                  <a:gd name="T9" fmla="*/ 0 h 289"/>
                  <a:gd name="T10" fmla="*/ 208 w 288"/>
                  <a:gd name="T11" fmla="*/ 148 h 289"/>
                  <a:gd name="T12" fmla="*/ 117 w 288"/>
                  <a:gd name="T13" fmla="*/ 239 h 289"/>
                  <a:gd name="T14" fmla="*/ 114 w 288"/>
                  <a:gd name="T15" fmla="*/ 240 h 289"/>
                  <a:gd name="T16" fmla="*/ 111 w 288"/>
                  <a:gd name="T17" fmla="*/ 239 h 289"/>
                  <a:gd name="T18" fmla="*/ 111 w 288"/>
                  <a:gd name="T19" fmla="*/ 239 h 289"/>
                  <a:gd name="T20" fmla="*/ 110 w 288"/>
                  <a:gd name="T21" fmla="*/ 236 h 289"/>
                  <a:gd name="T22" fmla="*/ 110 w 288"/>
                  <a:gd name="T23" fmla="*/ 192 h 289"/>
                  <a:gd name="T24" fmla="*/ 111 w 288"/>
                  <a:gd name="T25" fmla="*/ 189 h 289"/>
                  <a:gd name="T26" fmla="*/ 155 w 288"/>
                  <a:gd name="T27" fmla="*/ 145 h 289"/>
                  <a:gd name="T28" fmla="*/ 111 w 288"/>
                  <a:gd name="T29" fmla="*/ 101 h 289"/>
                  <a:gd name="T30" fmla="*/ 110 w 288"/>
                  <a:gd name="T31" fmla="*/ 98 h 289"/>
                  <a:gd name="T32" fmla="*/ 110 w 288"/>
                  <a:gd name="T33" fmla="*/ 54 h 289"/>
                  <a:gd name="T34" fmla="*/ 111 w 288"/>
                  <a:gd name="T35" fmla="*/ 51 h 289"/>
                  <a:gd name="T36" fmla="*/ 111 w 288"/>
                  <a:gd name="T37" fmla="*/ 51 h 289"/>
                  <a:gd name="T38" fmla="*/ 117 w 288"/>
                  <a:gd name="T39" fmla="*/ 51 h 289"/>
                  <a:gd name="T40" fmla="*/ 208 w 288"/>
                  <a:gd name="T41" fmla="*/ 142 h 289"/>
                  <a:gd name="T42" fmla="*/ 209 w 288"/>
                  <a:gd name="T43" fmla="*/ 145 h 289"/>
                  <a:gd name="T44" fmla="*/ 208 w 288"/>
                  <a:gd name="T45" fmla="*/ 1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9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68749" y="405458"/>
                <a:ext cx="2288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66CC"/>
                    </a:solidFill>
                  </a:rPr>
                  <a:t>Looking to the future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8" y="189434"/>
              <a:ext cx="2448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展望未来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52725" y="2997746"/>
            <a:ext cx="3583163" cy="2516656"/>
            <a:chOff x="3546026" y="3001370"/>
            <a:chExt cx="3583163" cy="2516656"/>
          </a:xfrm>
        </p:grpSpPr>
        <p:sp>
          <p:nvSpPr>
            <p:cNvPr id="31" name="图文框 30"/>
            <p:cNvSpPr/>
            <p:nvPr/>
          </p:nvSpPr>
          <p:spPr>
            <a:xfrm>
              <a:off x="3546026" y="3001370"/>
              <a:ext cx="3583163" cy="2516656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4756" y="3300585"/>
              <a:ext cx="3175646" cy="200504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50" name="组合 49"/>
          <p:cNvGrpSpPr/>
          <p:nvPr/>
        </p:nvGrpSpPr>
        <p:grpSpPr>
          <a:xfrm>
            <a:off x="7201197" y="1842384"/>
            <a:ext cx="2620431" cy="461665"/>
            <a:chOff x="8641357" y="2133650"/>
            <a:chExt cx="2620431" cy="461665"/>
          </a:xfrm>
        </p:grpSpPr>
        <p:sp>
          <p:nvSpPr>
            <p:cNvPr id="5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18" y="1618802"/>
            <a:ext cx="3583163" cy="2516656"/>
            <a:chOff x="662318" y="1618802"/>
            <a:chExt cx="3583163" cy="2516656"/>
          </a:xfrm>
        </p:grpSpPr>
        <p:sp>
          <p:nvSpPr>
            <p:cNvPr id="64" name="图文框 63"/>
            <p:cNvSpPr/>
            <p:nvPr/>
          </p:nvSpPr>
          <p:spPr>
            <a:xfrm>
              <a:off x="662318" y="1618802"/>
              <a:ext cx="3583163" cy="2516656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01" y="1928809"/>
              <a:ext cx="3024336" cy="200504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sp>
        <p:nvSpPr>
          <p:cNvPr id="66" name="TextBox 65"/>
          <p:cNvSpPr txBox="1"/>
          <p:nvPr/>
        </p:nvSpPr>
        <p:spPr>
          <a:xfrm>
            <a:off x="7348701" y="2277666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3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368" y="3484960"/>
            <a:ext cx="65590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年终总结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新年计划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述职报告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工作汇报</a:t>
            </a:r>
          </a:p>
          <a:p>
            <a:pPr algn="dist"/>
            <a:endParaRPr lang="zh-CN" altLang="en-US" dirty="0"/>
          </a:p>
        </p:txBody>
      </p:sp>
      <p:grpSp>
        <p:nvGrpSpPr>
          <p:cNvPr id="72" name="组合 24"/>
          <p:cNvGrpSpPr>
            <a:grpSpLocks/>
          </p:cNvGrpSpPr>
          <p:nvPr/>
        </p:nvGrpSpPr>
        <p:grpSpPr bwMode="auto">
          <a:xfrm>
            <a:off x="3024733" y="1948039"/>
            <a:ext cx="1190282" cy="1191247"/>
            <a:chOff x="2848131" y="1860029"/>
            <a:chExt cx="3807502" cy="3807502"/>
          </a:xfrm>
        </p:grpSpPr>
        <p:sp>
          <p:nvSpPr>
            <p:cNvPr id="74" name="椭圆 7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7" name="组合 24"/>
          <p:cNvGrpSpPr>
            <a:grpSpLocks/>
          </p:cNvGrpSpPr>
          <p:nvPr/>
        </p:nvGrpSpPr>
        <p:grpSpPr bwMode="auto">
          <a:xfrm>
            <a:off x="4454777" y="1948039"/>
            <a:ext cx="1190282" cy="1191247"/>
            <a:chOff x="2848131" y="1860029"/>
            <a:chExt cx="3807502" cy="3807502"/>
          </a:xfrm>
        </p:grpSpPr>
        <p:sp>
          <p:nvSpPr>
            <p:cNvPr id="79" name="椭圆 7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2" name="组合 24"/>
          <p:cNvGrpSpPr>
            <a:grpSpLocks/>
          </p:cNvGrpSpPr>
          <p:nvPr/>
        </p:nvGrpSpPr>
        <p:grpSpPr bwMode="auto">
          <a:xfrm>
            <a:off x="5885239" y="1948039"/>
            <a:ext cx="1190282" cy="1191247"/>
            <a:chOff x="2848131" y="1860029"/>
            <a:chExt cx="3807502" cy="3807502"/>
          </a:xfrm>
        </p:grpSpPr>
        <p:sp>
          <p:nvSpPr>
            <p:cNvPr id="84" name="椭圆 8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1" name="组合 24"/>
          <p:cNvGrpSpPr>
            <a:grpSpLocks/>
          </p:cNvGrpSpPr>
          <p:nvPr/>
        </p:nvGrpSpPr>
        <p:grpSpPr bwMode="auto">
          <a:xfrm>
            <a:off x="7314736" y="1948039"/>
            <a:ext cx="1190282" cy="1191247"/>
            <a:chOff x="2848131" y="1860029"/>
            <a:chExt cx="3807502" cy="3807502"/>
          </a:xfrm>
        </p:grpSpPr>
        <p:sp>
          <p:nvSpPr>
            <p:cNvPr id="125" name="椭圆 12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8" name="文本框 20"/>
          <p:cNvSpPr txBox="1"/>
          <p:nvPr/>
        </p:nvSpPr>
        <p:spPr>
          <a:xfrm>
            <a:off x="3187799" y="2063616"/>
            <a:ext cx="89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rPr>
              <a:t>谢</a:t>
            </a:r>
            <a:endParaRPr lang="zh-CN" altLang="en-US" sz="6000" dirty="0">
              <a:solidFill>
                <a:srgbClr val="0066CC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2" name="文本框 20"/>
          <p:cNvSpPr txBox="1"/>
          <p:nvPr/>
        </p:nvSpPr>
        <p:spPr>
          <a:xfrm>
            <a:off x="4616213" y="2041555"/>
            <a:ext cx="89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谢</a:t>
            </a:r>
          </a:p>
        </p:txBody>
      </p:sp>
      <p:sp>
        <p:nvSpPr>
          <p:cNvPr id="133" name="文本框 20"/>
          <p:cNvSpPr txBox="1"/>
          <p:nvPr/>
        </p:nvSpPr>
        <p:spPr>
          <a:xfrm>
            <a:off x="6037675" y="2014885"/>
            <a:ext cx="89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观</a:t>
            </a:r>
          </a:p>
        </p:txBody>
      </p:sp>
      <p:sp>
        <p:nvSpPr>
          <p:cNvPr id="134" name="文本框 20"/>
          <p:cNvSpPr txBox="1"/>
          <p:nvPr/>
        </p:nvSpPr>
        <p:spPr>
          <a:xfrm>
            <a:off x="7481401" y="2012494"/>
            <a:ext cx="89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赏</a:t>
            </a:r>
          </a:p>
        </p:txBody>
      </p:sp>
      <p:sp>
        <p:nvSpPr>
          <p:cNvPr id="52" name="文本框 33"/>
          <p:cNvSpPr txBox="1"/>
          <p:nvPr/>
        </p:nvSpPr>
        <p:spPr>
          <a:xfrm>
            <a:off x="4624799" y="4018052"/>
            <a:ext cx="228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</a:rPr>
              <a:t>THANKS</a:t>
            </a:r>
            <a:endParaRPr lang="zh-CN" altLang="zh-CN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28" grpId="0"/>
      <p:bldP spid="132" grpId="0"/>
      <p:bldP spid="133" grpId="0"/>
      <p:bldP spid="134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119295" y="2946941"/>
            <a:ext cx="564102" cy="65694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6482" y="2950549"/>
            <a:ext cx="8845593" cy="6573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598"/>
            <a:ext cx="8800586" cy="7754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800585" y="2178557"/>
            <a:ext cx="806792" cy="77949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39964" y="3921930"/>
            <a:ext cx="6526916" cy="16931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99" y="3999435"/>
            <a:ext cx="3240179" cy="10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1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08"/>
          <p:cNvSpPr>
            <a:spLocks/>
          </p:cNvSpPr>
          <p:nvPr/>
        </p:nvSpPr>
        <p:spPr bwMode="auto">
          <a:xfrm>
            <a:off x="6549939" y="1674859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549939" y="1674859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54993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54993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49939" y="1413570"/>
            <a:ext cx="3996835" cy="523220"/>
            <a:chOff x="6549939" y="1413570"/>
            <a:chExt cx="3996835" cy="523220"/>
          </a:xfrm>
        </p:grpSpPr>
        <p:sp>
          <p:nvSpPr>
            <p:cNvPr id="29" name="Freeform 512"/>
            <p:cNvSpPr>
              <a:spLocks/>
            </p:cNvSpPr>
            <p:nvPr/>
          </p:nvSpPr>
          <p:spPr bwMode="auto">
            <a:xfrm>
              <a:off x="6549939" y="150817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3399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9149" y="1413570"/>
              <a:ext cx="3777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本年度工作概述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2525" y="2373446"/>
            <a:ext cx="8388692" cy="4094383"/>
            <a:chOff x="522525" y="2373446"/>
            <a:chExt cx="8388692" cy="4094383"/>
          </a:xfrm>
        </p:grpSpPr>
        <p:sp>
          <p:nvSpPr>
            <p:cNvPr id="116" name="椭圆 115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5" name="椭圆 94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0" name="矩形 4"/>
            <p:cNvSpPr/>
            <p:nvPr/>
          </p:nvSpPr>
          <p:spPr>
            <a:xfrm rot="20235757">
              <a:off x="632734" y="3018261"/>
              <a:ext cx="4906010" cy="2395444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2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5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4453" y="549474"/>
            <a:ext cx="2552118" cy="1058634"/>
            <a:chOff x="504453" y="549474"/>
            <a:chExt cx="2552118" cy="1058634"/>
          </a:xfrm>
        </p:grpSpPr>
        <p:sp>
          <p:nvSpPr>
            <p:cNvPr id="20" name="文本框 5"/>
            <p:cNvSpPr txBox="1"/>
            <p:nvPr/>
          </p:nvSpPr>
          <p:spPr>
            <a:xfrm>
              <a:off x="504453" y="549474"/>
              <a:ext cx="1715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概 述</a:t>
              </a:r>
              <a:endParaRPr lang="zh-CN" altLang="en-US" sz="4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469" y="1269554"/>
              <a:ext cx="2408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66CC"/>
                  </a:solidFill>
                  <a:effectLst/>
                  <a:latin typeface="微软雅黑" pitchFamily="34" charset="-122"/>
                  <a:ea typeface="微软雅黑" pitchFamily="34" charset="-122"/>
                </a:rPr>
                <a:t>Introduction</a:t>
              </a:r>
              <a:endParaRPr lang="zh-CN" altLang="en-US" sz="16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673838" y="1989634"/>
            <a:ext cx="4343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公司自成立以来</a:t>
            </a:r>
            <a:r>
              <a:rPr lang="zh-CN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，以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“策略先行，经营致胜，管理为本”的商业推广理念</a:t>
            </a:r>
            <a:r>
              <a:rPr lang="zh-CN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，一步一个脚印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发展成为东莞同类企业中经营范围最广</a:t>
            </a:r>
            <a:r>
              <a:rPr lang="zh-CN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、在行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业内颇具影响力的企业。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7655" y="4234076"/>
            <a:ext cx="1977928" cy="923910"/>
            <a:chOff x="757655" y="4234076"/>
            <a:chExt cx="1977928" cy="923910"/>
          </a:xfrm>
        </p:grpSpPr>
        <p:sp>
          <p:nvSpPr>
            <p:cNvPr id="71" name="文本框 5"/>
            <p:cNvSpPr txBox="1"/>
            <p:nvPr/>
          </p:nvSpPr>
          <p:spPr>
            <a:xfrm>
              <a:off x="757655" y="423407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98%</a:t>
              </a:r>
              <a:endParaRPr lang="zh-CN" altLang="en-US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7655" y="4780575"/>
              <a:ext cx="1977928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完成年底计划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65%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50143" y="5026164"/>
            <a:ext cx="1512640" cy="1082784"/>
            <a:chOff x="5150143" y="5026164"/>
            <a:chExt cx="1512640" cy="1082784"/>
          </a:xfrm>
        </p:grpSpPr>
        <p:sp>
          <p:nvSpPr>
            <p:cNvPr id="121" name="文本框 5"/>
            <p:cNvSpPr txBox="1"/>
            <p:nvPr/>
          </p:nvSpPr>
          <p:spPr>
            <a:xfrm>
              <a:off x="5150143" y="502616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 3</a:t>
              </a:r>
              <a:r>
                <a:rPr lang="zh-CN" altLang="zh-CN" dirty="0"/>
                <a:t>件 </a:t>
              </a:r>
              <a:endParaRPr lang="zh-CN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04463" y="5585728"/>
              <a:ext cx="1152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/>
                <a:t>完成了</a:t>
              </a:r>
              <a:r>
                <a:rPr lang="en-US" altLang="zh-CN" dirty="0"/>
                <a:t>3</a:t>
              </a:r>
              <a:r>
                <a:rPr lang="zh-CN" altLang="zh-CN" dirty="0"/>
                <a:t>件</a:t>
              </a:r>
              <a:endParaRPr lang="en-US" altLang="zh-CN" dirty="0"/>
            </a:p>
            <a:p>
              <a:pPr algn="ctr">
                <a:lnSpc>
                  <a:spcPct val="100000"/>
                </a:lnSpc>
              </a:pPr>
              <a:r>
                <a:rPr lang="zh-CN" altLang="zh-CN" dirty="0"/>
                <a:t>大事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94359" y="4666124"/>
            <a:ext cx="2193952" cy="938973"/>
            <a:chOff x="7094359" y="4666124"/>
            <a:chExt cx="2193952" cy="938973"/>
          </a:xfrm>
        </p:grpSpPr>
        <p:sp>
          <p:nvSpPr>
            <p:cNvPr id="122" name="文本框 5"/>
            <p:cNvSpPr txBox="1"/>
            <p:nvPr/>
          </p:nvSpPr>
          <p:spPr>
            <a:xfrm>
              <a:off x="7094359" y="466612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 奖 </a:t>
              </a:r>
              <a:endParaRPr lang="zh-CN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0383" y="5229994"/>
              <a:ext cx="1977928" cy="37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首次获得某某奖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65495" y="3153956"/>
            <a:ext cx="2002214" cy="1008411"/>
            <a:chOff x="3565495" y="3153956"/>
            <a:chExt cx="2002214" cy="1008411"/>
          </a:xfrm>
        </p:grpSpPr>
        <p:sp>
          <p:nvSpPr>
            <p:cNvPr id="120" name="文本框 5"/>
            <p:cNvSpPr txBox="1"/>
            <p:nvPr/>
          </p:nvSpPr>
          <p:spPr>
            <a:xfrm>
              <a:off x="3565495" y="315395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9</a:t>
              </a:r>
              <a:r>
                <a:rPr lang="zh-CN" altLang="zh-CN" dirty="0"/>
                <a:t>百万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9781" y="3783737"/>
              <a:ext cx="1977928" cy="378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销售额突破</a:t>
              </a:r>
              <a:r>
                <a:rPr lang="en-US" altLang="zh-CN" dirty="0"/>
                <a:t>500</a:t>
              </a:r>
              <a:r>
                <a:rPr lang="zh-CN" altLang="zh-CN" dirty="0"/>
                <a:t>万 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60637" y="765498"/>
            <a:ext cx="1327134" cy="360040"/>
            <a:chOff x="2160637" y="765498"/>
            <a:chExt cx="1327134" cy="360040"/>
          </a:xfrm>
          <a:solidFill>
            <a:schemeClr val="tx1"/>
          </a:solidFill>
        </p:grpSpPr>
        <p:cxnSp>
          <p:nvCxnSpPr>
            <p:cNvPr id="128" name="直接连接符 127"/>
            <p:cNvCxnSpPr/>
            <p:nvPr/>
          </p:nvCxnSpPr>
          <p:spPr>
            <a:xfrm>
              <a:off x="2448669" y="956122"/>
              <a:ext cx="1039102" cy="0"/>
            </a:xfrm>
            <a:prstGeom prst="line">
              <a:avLst/>
            </a:prstGeom>
            <a:grpFill/>
            <a:ln w="25400">
              <a:solidFill>
                <a:srgbClr val="0066CC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eform 514"/>
            <p:cNvSpPr>
              <a:spLocks noEditPoints="1"/>
            </p:cNvSpPr>
            <p:nvPr/>
          </p:nvSpPr>
          <p:spPr bwMode="auto">
            <a:xfrm>
              <a:off x="2160637" y="765498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34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42"/>
          <p:cNvSpPr txBox="1"/>
          <p:nvPr/>
        </p:nvSpPr>
        <p:spPr>
          <a:xfrm>
            <a:off x="1648242" y="2846180"/>
            <a:ext cx="8225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000" b="1" dirty="0">
                <a:latin typeface="微软雅黑" pitchFamily="34" charset="-122"/>
                <a:ea typeface="微软雅黑" pitchFamily="34" charset="-122"/>
              </a:rPr>
              <a:t>简约</a:t>
            </a:r>
            <a:r>
              <a:rPr lang="zh-CN" altLang="en-US" sz="7000" b="1" dirty="0" smtClean="0">
                <a:latin typeface="微软雅黑" pitchFamily="34" charset="-122"/>
                <a:ea typeface="微软雅黑" pitchFamily="34" charset="-122"/>
              </a:rPr>
              <a:t>工</a:t>
            </a:r>
            <a:r>
              <a:rPr lang="zh-CN" altLang="en-US" sz="7000" b="1" dirty="0">
                <a:latin typeface="微软雅黑" pitchFamily="34" charset="-122"/>
                <a:ea typeface="微软雅黑" pitchFamily="34" charset="-122"/>
              </a:rPr>
              <a:t>作</a:t>
            </a:r>
            <a:r>
              <a:rPr lang="zh-CN" altLang="en-US" sz="7000" b="1" dirty="0" smtClean="0">
                <a:latin typeface="微软雅黑" pitchFamily="34" charset="-122"/>
                <a:ea typeface="微软雅黑" pitchFamily="34" charset="-122"/>
              </a:rPr>
              <a:t>总结</a:t>
            </a:r>
            <a:r>
              <a:rPr lang="zh-CN" altLang="en-US" sz="7000" b="1" dirty="0">
                <a:latin typeface="微软雅黑" pitchFamily="34" charset="-122"/>
                <a:ea typeface="微软雅黑" pitchFamily="34" charset="-122"/>
              </a:rPr>
              <a:t>汇</a:t>
            </a:r>
            <a:r>
              <a:rPr lang="zh-CN" altLang="en-US" sz="7000" b="1" dirty="0" smtClean="0">
                <a:latin typeface="微软雅黑" pitchFamily="34" charset="-122"/>
                <a:ea typeface="微软雅黑" pitchFamily="34" charset="-122"/>
              </a:rPr>
              <a:t>报</a:t>
            </a:r>
            <a:endParaRPr lang="zh-CN" altLang="en-US" sz="7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41407" y="4225814"/>
            <a:ext cx="13525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7250009" y="4225814"/>
            <a:ext cx="1463356" cy="137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27"/>
          <p:cNvSpPr txBox="1"/>
          <p:nvPr/>
        </p:nvSpPr>
        <p:spPr>
          <a:xfrm>
            <a:off x="4293910" y="4070316"/>
            <a:ext cx="293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latin typeface="ITC Avant Garde Std Bk" panose="020B0502020202020204" pitchFamily="34" charset="0"/>
              </a:rPr>
              <a:t>BUSINESS POWERPOINT</a:t>
            </a:r>
            <a:endParaRPr lang="zh-CN" altLang="en-US" sz="1600" dirty="0">
              <a:latin typeface="ITC Avant Garde Std Bk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9630" y="4480878"/>
            <a:ext cx="4542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年终总结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新年计划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述职报告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工作汇报</a:t>
            </a:r>
          </a:p>
          <a:p>
            <a:endParaRPr lang="zh-CN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76803" y="221372"/>
            <a:ext cx="464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机械设备有限公司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441963" y="405458"/>
            <a:ext cx="2769125" cy="347664"/>
            <a:chOff x="8183016" y="4888695"/>
            <a:chExt cx="2769125" cy="347664"/>
          </a:xfrm>
        </p:grpSpPr>
        <p:grpSp>
          <p:nvGrpSpPr>
            <p:cNvPr id="92" name="组合 91"/>
            <p:cNvGrpSpPr/>
            <p:nvPr/>
          </p:nvGrpSpPr>
          <p:grpSpPr>
            <a:xfrm>
              <a:off x="8183016" y="4922019"/>
              <a:ext cx="333375" cy="307975"/>
              <a:chOff x="2254251" y="1271589"/>
              <a:chExt cx="333375" cy="307975"/>
            </a:xfrm>
            <a:solidFill>
              <a:schemeClr val="bg1">
                <a:lumMod val="65000"/>
              </a:schemeClr>
            </a:solidFill>
          </p:grpSpPr>
          <p:sp>
            <p:nvSpPr>
              <p:cNvPr id="93" name="Freeform 496"/>
              <p:cNvSpPr>
                <a:spLocks noEditPoints="1"/>
              </p:cNvSpPr>
              <p:nvPr/>
            </p:nvSpPr>
            <p:spPr bwMode="auto">
              <a:xfrm>
                <a:off x="2254251" y="1271589"/>
                <a:ext cx="333375" cy="307975"/>
              </a:xfrm>
              <a:custGeom>
                <a:avLst/>
                <a:gdLst>
                  <a:gd name="T0" fmla="*/ 229 w 288"/>
                  <a:gd name="T1" fmla="*/ 0 h 266"/>
                  <a:gd name="T2" fmla="*/ 58 w 288"/>
                  <a:gd name="T3" fmla="*/ 0 h 266"/>
                  <a:gd name="T4" fmla="*/ 0 w 288"/>
                  <a:gd name="T5" fmla="*/ 59 h 266"/>
                  <a:gd name="T6" fmla="*/ 0 w 288"/>
                  <a:gd name="T7" fmla="*/ 208 h 266"/>
                  <a:gd name="T8" fmla="*/ 58 w 288"/>
                  <a:gd name="T9" fmla="*/ 266 h 266"/>
                  <a:gd name="T10" fmla="*/ 229 w 288"/>
                  <a:gd name="T11" fmla="*/ 266 h 266"/>
                  <a:gd name="T12" fmla="*/ 288 w 288"/>
                  <a:gd name="T13" fmla="*/ 208 h 266"/>
                  <a:gd name="T14" fmla="*/ 288 w 288"/>
                  <a:gd name="T15" fmla="*/ 59 h 266"/>
                  <a:gd name="T16" fmla="*/ 229 w 288"/>
                  <a:gd name="T17" fmla="*/ 0 h 266"/>
                  <a:gd name="T18" fmla="*/ 255 w 288"/>
                  <a:gd name="T19" fmla="*/ 208 h 266"/>
                  <a:gd name="T20" fmla="*/ 229 w 288"/>
                  <a:gd name="T21" fmla="*/ 233 h 266"/>
                  <a:gd name="T22" fmla="*/ 58 w 288"/>
                  <a:gd name="T23" fmla="*/ 233 h 266"/>
                  <a:gd name="T24" fmla="*/ 33 w 288"/>
                  <a:gd name="T25" fmla="*/ 208 h 266"/>
                  <a:gd name="T26" fmla="*/ 33 w 288"/>
                  <a:gd name="T27" fmla="*/ 59 h 266"/>
                  <a:gd name="T28" fmla="*/ 58 w 288"/>
                  <a:gd name="T29" fmla="*/ 33 h 266"/>
                  <a:gd name="T30" fmla="*/ 229 w 288"/>
                  <a:gd name="T31" fmla="*/ 33 h 266"/>
                  <a:gd name="T32" fmla="*/ 255 w 288"/>
                  <a:gd name="T33" fmla="*/ 59 h 266"/>
                  <a:gd name="T34" fmla="*/ 255 w 288"/>
                  <a:gd name="T35" fmla="*/ 20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266">
                    <a:moveTo>
                      <a:pt x="22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7"/>
                      <a:pt x="0" y="59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40"/>
                      <a:pt x="26" y="266"/>
                      <a:pt x="58" y="266"/>
                    </a:cubicBezTo>
                    <a:cubicBezTo>
                      <a:pt x="229" y="266"/>
                      <a:pt x="229" y="266"/>
                      <a:pt x="229" y="266"/>
                    </a:cubicBezTo>
                    <a:cubicBezTo>
                      <a:pt x="262" y="266"/>
                      <a:pt x="288" y="240"/>
                      <a:pt x="288" y="208"/>
                    </a:cubicBezTo>
                    <a:cubicBezTo>
                      <a:pt x="288" y="59"/>
                      <a:pt x="288" y="59"/>
                      <a:pt x="288" y="59"/>
                    </a:cubicBezTo>
                    <a:cubicBezTo>
                      <a:pt x="288" y="27"/>
                      <a:pt x="262" y="0"/>
                      <a:pt x="229" y="0"/>
                    </a:cubicBezTo>
                    <a:close/>
                    <a:moveTo>
                      <a:pt x="255" y="208"/>
                    </a:moveTo>
                    <a:cubicBezTo>
                      <a:pt x="255" y="222"/>
                      <a:pt x="243" y="233"/>
                      <a:pt x="229" y="233"/>
                    </a:cubicBezTo>
                    <a:cubicBezTo>
                      <a:pt x="58" y="233"/>
                      <a:pt x="58" y="233"/>
                      <a:pt x="58" y="233"/>
                    </a:cubicBezTo>
                    <a:cubicBezTo>
                      <a:pt x="44" y="233"/>
                      <a:pt x="33" y="222"/>
                      <a:pt x="33" y="208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45"/>
                      <a:pt x="44" y="33"/>
                      <a:pt x="58" y="33"/>
                    </a:cubicBezTo>
                    <a:cubicBezTo>
                      <a:pt x="229" y="33"/>
                      <a:pt x="229" y="33"/>
                      <a:pt x="229" y="33"/>
                    </a:cubicBezTo>
                    <a:cubicBezTo>
                      <a:pt x="243" y="33"/>
                      <a:pt x="255" y="45"/>
                      <a:pt x="255" y="59"/>
                    </a:cubicBezTo>
                    <a:lnTo>
                      <a:pt x="255" y="2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7"/>
              <p:cNvSpPr>
                <a:spLocks/>
              </p:cNvSpPr>
              <p:nvPr/>
            </p:nvSpPr>
            <p:spPr bwMode="auto">
              <a:xfrm>
                <a:off x="2344738" y="1384301"/>
                <a:ext cx="153988" cy="95250"/>
              </a:xfrm>
              <a:custGeom>
                <a:avLst/>
                <a:gdLst>
                  <a:gd name="T0" fmla="*/ 49 w 97"/>
                  <a:gd name="T1" fmla="*/ 60 h 60"/>
                  <a:gd name="T2" fmla="*/ 97 w 97"/>
                  <a:gd name="T3" fmla="*/ 0 h 60"/>
                  <a:gd name="T4" fmla="*/ 0 w 97"/>
                  <a:gd name="T5" fmla="*/ 0 h 60"/>
                  <a:gd name="T6" fmla="*/ 49 w 97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60">
                    <a:moveTo>
                      <a:pt x="49" y="60"/>
                    </a:moveTo>
                    <a:lnTo>
                      <a:pt x="97" y="0"/>
                    </a:lnTo>
                    <a:lnTo>
                      <a:pt x="0" y="0"/>
                    </a:lnTo>
                    <a:lnTo>
                      <a:pt x="49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9444681" y="4901395"/>
              <a:ext cx="204788" cy="334963"/>
              <a:chOff x="10336213" y="2595564"/>
              <a:chExt cx="204788" cy="334963"/>
            </a:xfrm>
            <a:solidFill>
              <a:schemeClr val="bg1">
                <a:lumMod val="65000"/>
              </a:schemeClr>
            </a:solidFill>
          </p:grpSpPr>
          <p:sp>
            <p:nvSpPr>
              <p:cNvPr id="96" name="Freeform 556"/>
              <p:cNvSpPr>
                <a:spLocks/>
              </p:cNvSpPr>
              <p:nvPr/>
            </p:nvSpPr>
            <p:spPr bwMode="auto">
              <a:xfrm>
                <a:off x="10515601" y="2595564"/>
                <a:ext cx="9525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Line 557"/>
              <p:cNvSpPr>
                <a:spLocks noChangeShapeType="1"/>
              </p:cNvSpPr>
              <p:nvPr/>
            </p:nvSpPr>
            <p:spPr bwMode="auto">
              <a:xfrm>
                <a:off x="10515601" y="2595564"/>
                <a:ext cx="9525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558"/>
              <p:cNvSpPr>
                <a:spLocks noEditPoints="1"/>
              </p:cNvSpPr>
              <p:nvPr/>
            </p:nvSpPr>
            <p:spPr bwMode="auto">
              <a:xfrm>
                <a:off x="10336213" y="2595564"/>
                <a:ext cx="204788" cy="334963"/>
              </a:xfrm>
              <a:custGeom>
                <a:avLst/>
                <a:gdLst>
                  <a:gd name="T0" fmla="*/ 155 w 176"/>
                  <a:gd name="T1" fmla="*/ 0 h 289"/>
                  <a:gd name="T2" fmla="*/ 22 w 176"/>
                  <a:gd name="T3" fmla="*/ 0 h 289"/>
                  <a:gd name="T4" fmla="*/ 0 w 176"/>
                  <a:gd name="T5" fmla="*/ 21 h 289"/>
                  <a:gd name="T6" fmla="*/ 0 w 176"/>
                  <a:gd name="T7" fmla="*/ 267 h 289"/>
                  <a:gd name="T8" fmla="*/ 22 w 176"/>
                  <a:gd name="T9" fmla="*/ 289 h 289"/>
                  <a:gd name="T10" fmla="*/ 155 w 176"/>
                  <a:gd name="T11" fmla="*/ 289 h 289"/>
                  <a:gd name="T12" fmla="*/ 176 w 176"/>
                  <a:gd name="T13" fmla="*/ 267 h 289"/>
                  <a:gd name="T14" fmla="*/ 176 w 176"/>
                  <a:gd name="T15" fmla="*/ 21 h 289"/>
                  <a:gd name="T16" fmla="*/ 155 w 176"/>
                  <a:gd name="T17" fmla="*/ 0 h 289"/>
                  <a:gd name="T18" fmla="*/ 88 w 176"/>
                  <a:gd name="T19" fmla="*/ 274 h 289"/>
                  <a:gd name="T20" fmla="*/ 75 w 176"/>
                  <a:gd name="T21" fmla="*/ 261 h 289"/>
                  <a:gd name="T22" fmla="*/ 88 w 176"/>
                  <a:gd name="T23" fmla="*/ 247 h 289"/>
                  <a:gd name="T24" fmla="*/ 102 w 176"/>
                  <a:gd name="T25" fmla="*/ 261 h 289"/>
                  <a:gd name="T26" fmla="*/ 88 w 176"/>
                  <a:gd name="T27" fmla="*/ 274 h 289"/>
                  <a:gd name="T28" fmla="*/ 160 w 176"/>
                  <a:gd name="T29" fmla="*/ 233 h 289"/>
                  <a:gd name="T30" fmla="*/ 16 w 176"/>
                  <a:gd name="T31" fmla="*/ 233 h 289"/>
                  <a:gd name="T32" fmla="*/ 16 w 176"/>
                  <a:gd name="T33" fmla="*/ 56 h 289"/>
                  <a:gd name="T34" fmla="*/ 160 w 176"/>
                  <a:gd name="T35" fmla="*/ 56 h 289"/>
                  <a:gd name="T36" fmla="*/ 160 w 176"/>
                  <a:gd name="T37" fmla="*/ 23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6" h="289">
                    <a:moveTo>
                      <a:pt x="15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79"/>
                      <a:pt x="10" y="289"/>
                      <a:pt x="22" y="289"/>
                    </a:cubicBezTo>
                    <a:cubicBezTo>
                      <a:pt x="155" y="289"/>
                      <a:pt x="155" y="289"/>
                      <a:pt x="155" y="289"/>
                    </a:cubicBezTo>
                    <a:cubicBezTo>
                      <a:pt x="167" y="289"/>
                      <a:pt x="176" y="279"/>
                      <a:pt x="176" y="267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6" y="9"/>
                      <a:pt x="167" y="0"/>
                      <a:pt x="155" y="0"/>
                    </a:cubicBezTo>
                    <a:close/>
                    <a:moveTo>
                      <a:pt x="88" y="274"/>
                    </a:moveTo>
                    <a:cubicBezTo>
                      <a:pt x="81" y="274"/>
                      <a:pt x="75" y="268"/>
                      <a:pt x="75" y="261"/>
                    </a:cubicBezTo>
                    <a:cubicBezTo>
                      <a:pt x="75" y="253"/>
                      <a:pt x="81" y="247"/>
                      <a:pt x="88" y="247"/>
                    </a:cubicBezTo>
                    <a:cubicBezTo>
                      <a:pt x="96" y="247"/>
                      <a:pt x="102" y="253"/>
                      <a:pt x="102" y="261"/>
                    </a:cubicBezTo>
                    <a:cubicBezTo>
                      <a:pt x="102" y="268"/>
                      <a:pt x="96" y="274"/>
                      <a:pt x="88" y="274"/>
                    </a:cubicBezTo>
                    <a:close/>
                    <a:moveTo>
                      <a:pt x="160" y="233"/>
                    </a:move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0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0618766" y="4888695"/>
              <a:ext cx="333375" cy="333375"/>
              <a:chOff x="249238" y="2593976"/>
              <a:chExt cx="333375" cy="333375"/>
            </a:xfrm>
            <a:solidFill>
              <a:schemeClr val="bg1">
                <a:lumMod val="65000"/>
              </a:schemeClr>
            </a:solidFill>
          </p:grpSpPr>
          <p:sp>
            <p:nvSpPr>
              <p:cNvPr id="100" name="Freeform 573"/>
              <p:cNvSpPr>
                <a:spLocks/>
              </p:cNvSpPr>
              <p:nvPr/>
            </p:nvSpPr>
            <p:spPr bwMode="auto">
              <a:xfrm>
                <a:off x="477838" y="2740026"/>
                <a:ext cx="104775" cy="41275"/>
              </a:xfrm>
              <a:custGeom>
                <a:avLst/>
                <a:gdLst>
                  <a:gd name="T0" fmla="*/ 77 w 91"/>
                  <a:gd name="T1" fmla="*/ 0 h 36"/>
                  <a:gd name="T2" fmla="*/ 14 w 91"/>
                  <a:gd name="T3" fmla="*/ 0 h 36"/>
                  <a:gd name="T4" fmla="*/ 0 w 91"/>
                  <a:gd name="T5" fmla="*/ 18 h 36"/>
                  <a:gd name="T6" fmla="*/ 14 w 91"/>
                  <a:gd name="T7" fmla="*/ 36 h 36"/>
                  <a:gd name="T8" fmla="*/ 77 w 91"/>
                  <a:gd name="T9" fmla="*/ 36 h 36"/>
                  <a:gd name="T10" fmla="*/ 91 w 91"/>
                  <a:gd name="T11" fmla="*/ 18 h 36"/>
                  <a:gd name="T12" fmla="*/ 77 w 91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6">
                    <a:moveTo>
                      <a:pt x="7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9"/>
                      <a:pt x="0" y="18"/>
                    </a:cubicBezTo>
                    <a:cubicBezTo>
                      <a:pt x="0" y="28"/>
                      <a:pt x="7" y="36"/>
                      <a:pt x="1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85" y="36"/>
                      <a:pt x="91" y="28"/>
                      <a:pt x="91" y="18"/>
                    </a:cubicBezTo>
                    <a:cubicBezTo>
                      <a:pt x="91" y="9"/>
                      <a:pt x="85" y="0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49238" y="2593976"/>
                <a:ext cx="295275" cy="333375"/>
                <a:chOff x="249238" y="2593976"/>
                <a:chExt cx="295275" cy="333375"/>
              </a:xfrm>
              <a:grpFill/>
            </p:grpSpPr>
            <p:sp>
              <p:nvSpPr>
                <p:cNvPr id="102" name="Freeform 571"/>
                <p:cNvSpPr>
                  <a:spLocks/>
                </p:cNvSpPr>
                <p:nvPr/>
              </p:nvSpPr>
              <p:spPr bwMode="auto">
                <a:xfrm>
                  <a:off x="395288" y="2593976"/>
                  <a:ext cx="41275" cy="104775"/>
                </a:xfrm>
                <a:custGeom>
                  <a:avLst/>
                  <a:gdLst>
                    <a:gd name="T0" fmla="*/ 18 w 36"/>
                    <a:gd name="T1" fmla="*/ 0 h 91"/>
                    <a:gd name="T2" fmla="*/ 0 w 36"/>
                    <a:gd name="T3" fmla="*/ 14 h 91"/>
                    <a:gd name="T4" fmla="*/ 0 w 36"/>
                    <a:gd name="T5" fmla="*/ 77 h 91"/>
                    <a:gd name="T6" fmla="*/ 18 w 36"/>
                    <a:gd name="T7" fmla="*/ 91 h 91"/>
                    <a:gd name="T8" fmla="*/ 36 w 36"/>
                    <a:gd name="T9" fmla="*/ 77 h 91"/>
                    <a:gd name="T10" fmla="*/ 36 w 36"/>
                    <a:gd name="T11" fmla="*/ 14 h 91"/>
                    <a:gd name="T12" fmla="*/ 18 w 36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91">
                      <a:moveTo>
                        <a:pt x="18" y="0"/>
                      </a:move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85"/>
                        <a:pt x="8" y="91"/>
                        <a:pt x="18" y="91"/>
                      </a:cubicBezTo>
                      <a:cubicBezTo>
                        <a:pt x="28" y="91"/>
                        <a:pt x="36" y="85"/>
                        <a:pt x="36" y="77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6"/>
                        <a:pt x="2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Freeform 572"/>
                <p:cNvSpPr>
                  <a:spLocks/>
                </p:cNvSpPr>
                <p:nvPr/>
              </p:nvSpPr>
              <p:spPr bwMode="auto">
                <a:xfrm>
                  <a:off x="395288" y="2822576"/>
                  <a:ext cx="41275" cy="104775"/>
                </a:xfrm>
                <a:custGeom>
                  <a:avLst/>
                  <a:gdLst>
                    <a:gd name="T0" fmla="*/ 18 w 36"/>
                    <a:gd name="T1" fmla="*/ 0 h 91"/>
                    <a:gd name="T2" fmla="*/ 0 w 36"/>
                    <a:gd name="T3" fmla="*/ 14 h 91"/>
                    <a:gd name="T4" fmla="*/ 0 w 36"/>
                    <a:gd name="T5" fmla="*/ 77 h 91"/>
                    <a:gd name="T6" fmla="*/ 18 w 36"/>
                    <a:gd name="T7" fmla="*/ 91 h 91"/>
                    <a:gd name="T8" fmla="*/ 36 w 36"/>
                    <a:gd name="T9" fmla="*/ 77 h 91"/>
                    <a:gd name="T10" fmla="*/ 36 w 36"/>
                    <a:gd name="T11" fmla="*/ 14 h 91"/>
                    <a:gd name="T12" fmla="*/ 18 w 36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91">
                      <a:moveTo>
                        <a:pt x="18" y="0"/>
                      </a:moveTo>
                      <a:cubicBezTo>
                        <a:pt x="8" y="0"/>
                        <a:pt x="0" y="7"/>
                        <a:pt x="0" y="1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85"/>
                        <a:pt x="8" y="91"/>
                        <a:pt x="18" y="91"/>
                      </a:cubicBezTo>
                      <a:cubicBezTo>
                        <a:pt x="28" y="91"/>
                        <a:pt x="36" y="85"/>
                        <a:pt x="36" y="77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7"/>
                        <a:pt x="2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Freeform 574"/>
                <p:cNvSpPr>
                  <a:spLocks/>
                </p:cNvSpPr>
                <p:nvPr/>
              </p:nvSpPr>
              <p:spPr bwMode="auto">
                <a:xfrm>
                  <a:off x="249238" y="2740026"/>
                  <a:ext cx="104775" cy="41275"/>
                </a:xfrm>
                <a:custGeom>
                  <a:avLst/>
                  <a:gdLst>
                    <a:gd name="T0" fmla="*/ 91 w 91"/>
                    <a:gd name="T1" fmla="*/ 18 h 36"/>
                    <a:gd name="T2" fmla="*/ 77 w 91"/>
                    <a:gd name="T3" fmla="*/ 0 h 36"/>
                    <a:gd name="T4" fmla="*/ 14 w 91"/>
                    <a:gd name="T5" fmla="*/ 0 h 36"/>
                    <a:gd name="T6" fmla="*/ 0 w 91"/>
                    <a:gd name="T7" fmla="*/ 18 h 36"/>
                    <a:gd name="T8" fmla="*/ 14 w 91"/>
                    <a:gd name="T9" fmla="*/ 36 h 36"/>
                    <a:gd name="T10" fmla="*/ 77 w 91"/>
                    <a:gd name="T11" fmla="*/ 36 h 36"/>
                    <a:gd name="T12" fmla="*/ 91 w 91"/>
                    <a:gd name="T13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6">
                      <a:moveTo>
                        <a:pt x="91" y="18"/>
                      </a:moveTo>
                      <a:cubicBezTo>
                        <a:pt x="91" y="9"/>
                        <a:pt x="84" y="0"/>
                        <a:pt x="77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9"/>
                        <a:pt x="0" y="18"/>
                      </a:cubicBezTo>
                      <a:cubicBezTo>
                        <a:pt x="0" y="28"/>
                        <a:pt x="6" y="36"/>
                        <a:pt x="14" y="36"/>
                      </a:cubicBezTo>
                      <a:cubicBezTo>
                        <a:pt x="77" y="36"/>
                        <a:pt x="77" y="36"/>
                        <a:pt x="77" y="36"/>
                      </a:cubicBezTo>
                      <a:cubicBezTo>
                        <a:pt x="84" y="36"/>
                        <a:pt x="91" y="28"/>
                        <a:pt x="9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Freeform 575"/>
                <p:cNvSpPr>
                  <a:spLocks/>
                </p:cNvSpPr>
                <p:nvPr/>
              </p:nvSpPr>
              <p:spPr bwMode="auto">
                <a:xfrm>
                  <a:off x="449263" y="2633664"/>
                  <a:ext cx="95250" cy="93663"/>
                </a:xfrm>
                <a:custGeom>
                  <a:avLst/>
                  <a:gdLst>
                    <a:gd name="T0" fmla="*/ 31 w 81"/>
                    <a:gd name="T1" fmla="*/ 75 h 81"/>
                    <a:gd name="T2" fmla="*/ 76 w 81"/>
                    <a:gd name="T3" fmla="*/ 31 h 81"/>
                    <a:gd name="T4" fmla="*/ 73 w 81"/>
                    <a:gd name="T5" fmla="*/ 8 h 81"/>
                    <a:gd name="T6" fmla="*/ 50 w 81"/>
                    <a:gd name="T7" fmla="*/ 5 h 81"/>
                    <a:gd name="T8" fmla="*/ 6 w 81"/>
                    <a:gd name="T9" fmla="*/ 50 h 81"/>
                    <a:gd name="T10" fmla="*/ 9 w 81"/>
                    <a:gd name="T11" fmla="*/ 72 h 81"/>
                    <a:gd name="T12" fmla="*/ 31 w 81"/>
                    <a:gd name="T13" fmla="*/ 7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81">
                      <a:moveTo>
                        <a:pt x="31" y="75"/>
                      </a:moveTo>
                      <a:cubicBezTo>
                        <a:pt x="76" y="31"/>
                        <a:pt x="76" y="31"/>
                        <a:pt x="76" y="31"/>
                      </a:cubicBezTo>
                      <a:cubicBezTo>
                        <a:pt x="81" y="25"/>
                        <a:pt x="80" y="15"/>
                        <a:pt x="73" y="8"/>
                      </a:cubicBezTo>
                      <a:cubicBezTo>
                        <a:pt x="66" y="1"/>
                        <a:pt x="56" y="0"/>
                        <a:pt x="50" y="5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0" y="55"/>
                        <a:pt x="2" y="65"/>
                        <a:pt x="9" y="72"/>
                      </a:cubicBezTo>
                      <a:cubicBezTo>
                        <a:pt x="16" y="79"/>
                        <a:pt x="26" y="81"/>
                        <a:pt x="31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Freeform 576"/>
                <p:cNvSpPr>
                  <a:spLocks/>
                </p:cNvSpPr>
                <p:nvPr/>
              </p:nvSpPr>
              <p:spPr bwMode="auto">
                <a:xfrm>
                  <a:off x="288926" y="2795589"/>
                  <a:ext cx="93663" cy="92075"/>
                </a:xfrm>
                <a:custGeom>
                  <a:avLst/>
                  <a:gdLst>
                    <a:gd name="T0" fmla="*/ 50 w 81"/>
                    <a:gd name="T1" fmla="*/ 5 h 80"/>
                    <a:gd name="T2" fmla="*/ 5 w 81"/>
                    <a:gd name="T3" fmla="*/ 49 h 80"/>
                    <a:gd name="T4" fmla="*/ 8 w 81"/>
                    <a:gd name="T5" fmla="*/ 72 h 80"/>
                    <a:gd name="T6" fmla="*/ 31 w 81"/>
                    <a:gd name="T7" fmla="*/ 75 h 80"/>
                    <a:gd name="T8" fmla="*/ 75 w 81"/>
                    <a:gd name="T9" fmla="*/ 30 h 80"/>
                    <a:gd name="T10" fmla="*/ 72 w 81"/>
                    <a:gd name="T11" fmla="*/ 8 h 80"/>
                    <a:gd name="T12" fmla="*/ 50 w 81"/>
                    <a:gd name="T13" fmla="*/ 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80">
                      <a:moveTo>
                        <a:pt x="50" y="5"/>
                      </a:move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0" y="55"/>
                        <a:pt x="1" y="65"/>
                        <a:pt x="8" y="72"/>
                      </a:cubicBezTo>
                      <a:cubicBezTo>
                        <a:pt x="15" y="79"/>
                        <a:pt x="25" y="80"/>
                        <a:pt x="31" y="75"/>
                      </a:cubicBezTo>
                      <a:cubicBezTo>
                        <a:pt x="75" y="30"/>
                        <a:pt x="75" y="30"/>
                        <a:pt x="75" y="30"/>
                      </a:cubicBezTo>
                      <a:cubicBezTo>
                        <a:pt x="81" y="25"/>
                        <a:pt x="79" y="15"/>
                        <a:pt x="72" y="8"/>
                      </a:cubicBezTo>
                      <a:cubicBezTo>
                        <a:pt x="65" y="1"/>
                        <a:pt x="55" y="0"/>
                        <a:pt x="5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Freeform 577"/>
                <p:cNvSpPr>
                  <a:spLocks/>
                </p:cNvSpPr>
                <p:nvPr/>
              </p:nvSpPr>
              <p:spPr bwMode="auto">
                <a:xfrm>
                  <a:off x="449263" y="2795589"/>
                  <a:ext cx="95250" cy="93663"/>
                </a:xfrm>
                <a:custGeom>
                  <a:avLst/>
                  <a:gdLst>
                    <a:gd name="T0" fmla="*/ 31 w 81"/>
                    <a:gd name="T1" fmla="*/ 5 h 81"/>
                    <a:gd name="T2" fmla="*/ 9 w 81"/>
                    <a:gd name="T3" fmla="*/ 8 h 81"/>
                    <a:gd name="T4" fmla="*/ 6 w 81"/>
                    <a:gd name="T5" fmla="*/ 31 h 81"/>
                    <a:gd name="T6" fmla="*/ 50 w 81"/>
                    <a:gd name="T7" fmla="*/ 75 h 81"/>
                    <a:gd name="T8" fmla="*/ 73 w 81"/>
                    <a:gd name="T9" fmla="*/ 72 h 81"/>
                    <a:gd name="T10" fmla="*/ 76 w 81"/>
                    <a:gd name="T11" fmla="*/ 50 h 81"/>
                    <a:gd name="T12" fmla="*/ 31 w 81"/>
                    <a:gd name="T13" fmla="*/ 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81">
                      <a:moveTo>
                        <a:pt x="31" y="5"/>
                      </a:moveTo>
                      <a:cubicBezTo>
                        <a:pt x="26" y="0"/>
                        <a:pt x="16" y="1"/>
                        <a:pt x="9" y="8"/>
                      </a:cubicBezTo>
                      <a:cubicBezTo>
                        <a:pt x="1" y="15"/>
                        <a:pt x="0" y="25"/>
                        <a:pt x="6" y="31"/>
                      </a:cubicBezTo>
                      <a:cubicBezTo>
                        <a:pt x="50" y="75"/>
                        <a:pt x="50" y="75"/>
                        <a:pt x="50" y="75"/>
                      </a:cubicBezTo>
                      <a:cubicBezTo>
                        <a:pt x="55" y="81"/>
                        <a:pt x="66" y="79"/>
                        <a:pt x="73" y="72"/>
                      </a:cubicBezTo>
                      <a:cubicBezTo>
                        <a:pt x="80" y="65"/>
                        <a:pt x="81" y="55"/>
                        <a:pt x="76" y="50"/>
                      </a:cubicBez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Freeform 578"/>
                <p:cNvSpPr>
                  <a:spLocks/>
                </p:cNvSpPr>
                <p:nvPr/>
              </p:nvSpPr>
              <p:spPr bwMode="auto">
                <a:xfrm>
                  <a:off x="288926" y="2633664"/>
                  <a:ext cx="92075" cy="93663"/>
                </a:xfrm>
                <a:custGeom>
                  <a:avLst/>
                  <a:gdLst>
                    <a:gd name="T0" fmla="*/ 50 w 80"/>
                    <a:gd name="T1" fmla="*/ 76 h 81"/>
                    <a:gd name="T2" fmla="*/ 72 w 80"/>
                    <a:gd name="T3" fmla="*/ 73 h 81"/>
                    <a:gd name="T4" fmla="*/ 75 w 80"/>
                    <a:gd name="T5" fmla="*/ 50 h 81"/>
                    <a:gd name="T6" fmla="*/ 30 w 80"/>
                    <a:gd name="T7" fmla="*/ 6 h 81"/>
                    <a:gd name="T8" fmla="*/ 8 w 80"/>
                    <a:gd name="T9" fmla="*/ 9 h 81"/>
                    <a:gd name="T10" fmla="*/ 5 w 80"/>
                    <a:gd name="T11" fmla="*/ 31 h 81"/>
                    <a:gd name="T12" fmla="*/ 50 w 80"/>
                    <a:gd name="T13" fmla="*/ 7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81">
                      <a:moveTo>
                        <a:pt x="50" y="76"/>
                      </a:moveTo>
                      <a:cubicBezTo>
                        <a:pt x="55" y="81"/>
                        <a:pt x="65" y="80"/>
                        <a:pt x="72" y="73"/>
                      </a:cubicBezTo>
                      <a:cubicBezTo>
                        <a:pt x="79" y="66"/>
                        <a:pt x="80" y="56"/>
                        <a:pt x="75" y="5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5" y="0"/>
                        <a:pt x="15" y="2"/>
                        <a:pt x="8" y="9"/>
                      </a:cubicBezTo>
                      <a:cubicBezTo>
                        <a:pt x="1" y="16"/>
                        <a:pt x="0" y="26"/>
                        <a:pt x="5" y="31"/>
                      </a:cubicBezTo>
                      <a:lnTo>
                        <a:pt x="5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9" name="组合 108"/>
            <p:cNvGrpSpPr/>
            <p:nvPr/>
          </p:nvGrpSpPr>
          <p:grpSpPr>
            <a:xfrm>
              <a:off x="8819405" y="4900760"/>
              <a:ext cx="254000" cy="333375"/>
              <a:chOff x="8975726" y="2595564"/>
              <a:chExt cx="254000" cy="333375"/>
            </a:xfrm>
            <a:solidFill>
              <a:schemeClr val="bg1">
                <a:lumMod val="65000"/>
              </a:schemeClr>
            </a:solidFill>
          </p:grpSpPr>
          <p:sp>
            <p:nvSpPr>
              <p:cNvPr id="110" name="Freeform 642"/>
              <p:cNvSpPr>
                <a:spLocks/>
              </p:cNvSpPr>
              <p:nvPr/>
            </p:nvSpPr>
            <p:spPr bwMode="auto">
              <a:xfrm>
                <a:off x="8975726" y="2703514"/>
                <a:ext cx="254000" cy="225425"/>
              </a:xfrm>
              <a:custGeom>
                <a:avLst/>
                <a:gdLst>
                  <a:gd name="T0" fmla="*/ 177 w 218"/>
                  <a:gd name="T1" fmla="*/ 1 h 195"/>
                  <a:gd name="T2" fmla="*/ 158 w 218"/>
                  <a:gd name="T3" fmla="*/ 20 h 195"/>
                  <a:gd name="T4" fmla="*/ 191 w 218"/>
                  <a:gd name="T5" fmla="*/ 86 h 195"/>
                  <a:gd name="T6" fmla="*/ 109 w 218"/>
                  <a:gd name="T7" fmla="*/ 167 h 195"/>
                  <a:gd name="T8" fmla="*/ 28 w 218"/>
                  <a:gd name="T9" fmla="*/ 86 h 195"/>
                  <a:gd name="T10" fmla="*/ 61 w 218"/>
                  <a:gd name="T11" fmla="*/ 20 h 195"/>
                  <a:gd name="T12" fmla="*/ 42 w 218"/>
                  <a:gd name="T13" fmla="*/ 0 h 195"/>
                  <a:gd name="T14" fmla="*/ 0 w 218"/>
                  <a:gd name="T15" fmla="*/ 86 h 195"/>
                  <a:gd name="T16" fmla="*/ 109 w 218"/>
                  <a:gd name="T17" fmla="*/ 195 h 195"/>
                  <a:gd name="T18" fmla="*/ 218 w 218"/>
                  <a:gd name="T19" fmla="*/ 86 h 195"/>
                  <a:gd name="T20" fmla="*/ 177 w 218"/>
                  <a:gd name="T21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95">
                    <a:moveTo>
                      <a:pt x="177" y="1"/>
                    </a:moveTo>
                    <a:cubicBezTo>
                      <a:pt x="158" y="20"/>
                      <a:pt x="158" y="20"/>
                      <a:pt x="158" y="20"/>
                    </a:cubicBezTo>
                    <a:cubicBezTo>
                      <a:pt x="178" y="35"/>
                      <a:pt x="191" y="59"/>
                      <a:pt x="191" y="86"/>
                    </a:cubicBezTo>
                    <a:cubicBezTo>
                      <a:pt x="191" y="131"/>
                      <a:pt x="154" y="167"/>
                      <a:pt x="109" y="167"/>
                    </a:cubicBezTo>
                    <a:cubicBezTo>
                      <a:pt x="64" y="167"/>
                      <a:pt x="28" y="131"/>
                      <a:pt x="28" y="86"/>
                    </a:cubicBezTo>
                    <a:cubicBezTo>
                      <a:pt x="28" y="59"/>
                      <a:pt x="41" y="35"/>
                      <a:pt x="61" y="2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7" y="20"/>
                      <a:pt x="0" y="51"/>
                      <a:pt x="0" y="86"/>
                    </a:cubicBezTo>
                    <a:cubicBezTo>
                      <a:pt x="0" y="146"/>
                      <a:pt x="49" y="195"/>
                      <a:pt x="109" y="195"/>
                    </a:cubicBezTo>
                    <a:cubicBezTo>
                      <a:pt x="169" y="195"/>
                      <a:pt x="218" y="146"/>
                      <a:pt x="218" y="86"/>
                    </a:cubicBezTo>
                    <a:cubicBezTo>
                      <a:pt x="218" y="51"/>
                      <a:pt x="202" y="20"/>
                      <a:pt x="1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643"/>
              <p:cNvSpPr>
                <a:spLocks/>
              </p:cNvSpPr>
              <p:nvPr/>
            </p:nvSpPr>
            <p:spPr bwMode="auto">
              <a:xfrm>
                <a:off x="9031288" y="2595564"/>
                <a:ext cx="144463" cy="201613"/>
              </a:xfrm>
              <a:custGeom>
                <a:avLst/>
                <a:gdLst>
                  <a:gd name="T0" fmla="*/ 56 w 91"/>
                  <a:gd name="T1" fmla="*/ 127 h 127"/>
                  <a:gd name="T2" fmla="*/ 56 w 91"/>
                  <a:gd name="T3" fmla="*/ 102 h 127"/>
                  <a:gd name="T4" fmla="*/ 56 w 91"/>
                  <a:gd name="T5" fmla="*/ 51 h 127"/>
                  <a:gd name="T6" fmla="*/ 91 w 91"/>
                  <a:gd name="T7" fmla="*/ 51 h 127"/>
                  <a:gd name="T8" fmla="*/ 45 w 91"/>
                  <a:gd name="T9" fmla="*/ 0 h 127"/>
                  <a:gd name="T10" fmla="*/ 0 w 91"/>
                  <a:gd name="T11" fmla="*/ 51 h 127"/>
                  <a:gd name="T12" fmla="*/ 35 w 91"/>
                  <a:gd name="T13" fmla="*/ 51 h 127"/>
                  <a:gd name="T14" fmla="*/ 35 w 91"/>
                  <a:gd name="T15" fmla="*/ 106 h 127"/>
                  <a:gd name="T16" fmla="*/ 35 w 91"/>
                  <a:gd name="T17" fmla="*/ 127 h 127"/>
                  <a:gd name="T18" fmla="*/ 56 w 91"/>
                  <a:gd name="T1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127">
                    <a:moveTo>
                      <a:pt x="56" y="127"/>
                    </a:moveTo>
                    <a:lnTo>
                      <a:pt x="56" y="102"/>
                    </a:lnTo>
                    <a:lnTo>
                      <a:pt x="56" y="51"/>
                    </a:lnTo>
                    <a:lnTo>
                      <a:pt x="91" y="51"/>
                    </a:lnTo>
                    <a:lnTo>
                      <a:pt x="45" y="0"/>
                    </a:lnTo>
                    <a:lnTo>
                      <a:pt x="0" y="51"/>
                    </a:lnTo>
                    <a:lnTo>
                      <a:pt x="35" y="51"/>
                    </a:lnTo>
                    <a:lnTo>
                      <a:pt x="35" y="106"/>
                    </a:lnTo>
                    <a:lnTo>
                      <a:pt x="35" y="127"/>
                    </a:lnTo>
                    <a:lnTo>
                      <a:pt x="56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10048303" y="4901396"/>
              <a:ext cx="249238" cy="334963"/>
              <a:chOff x="6973889" y="4598989"/>
              <a:chExt cx="249238" cy="334963"/>
            </a:xfrm>
            <a:solidFill>
              <a:schemeClr val="bg1">
                <a:lumMod val="65000"/>
              </a:schemeClr>
            </a:solidFill>
          </p:grpSpPr>
          <p:sp>
            <p:nvSpPr>
              <p:cNvPr id="113" name="Freeform 795"/>
              <p:cNvSpPr>
                <a:spLocks noEditPoints="1"/>
              </p:cNvSpPr>
              <p:nvPr/>
            </p:nvSpPr>
            <p:spPr bwMode="auto">
              <a:xfrm>
                <a:off x="6973889" y="4598989"/>
                <a:ext cx="249238" cy="334963"/>
              </a:xfrm>
              <a:custGeom>
                <a:avLst/>
                <a:gdLst>
                  <a:gd name="T0" fmla="*/ 191 w 214"/>
                  <a:gd name="T1" fmla="*/ 20 h 289"/>
                  <a:gd name="T2" fmla="*/ 178 w 214"/>
                  <a:gd name="T3" fmla="*/ 20 h 289"/>
                  <a:gd name="T4" fmla="*/ 178 w 214"/>
                  <a:gd name="T5" fmla="*/ 11 h 289"/>
                  <a:gd name="T6" fmla="*/ 167 w 214"/>
                  <a:gd name="T7" fmla="*/ 0 h 289"/>
                  <a:gd name="T8" fmla="*/ 155 w 214"/>
                  <a:gd name="T9" fmla="*/ 11 h 289"/>
                  <a:gd name="T10" fmla="*/ 155 w 214"/>
                  <a:gd name="T11" fmla="*/ 20 h 289"/>
                  <a:gd name="T12" fmla="*/ 118 w 214"/>
                  <a:gd name="T13" fmla="*/ 20 h 289"/>
                  <a:gd name="T14" fmla="*/ 118 w 214"/>
                  <a:gd name="T15" fmla="*/ 11 h 289"/>
                  <a:gd name="T16" fmla="*/ 107 w 214"/>
                  <a:gd name="T17" fmla="*/ 0 h 289"/>
                  <a:gd name="T18" fmla="*/ 96 w 214"/>
                  <a:gd name="T19" fmla="*/ 11 h 289"/>
                  <a:gd name="T20" fmla="*/ 96 w 214"/>
                  <a:gd name="T21" fmla="*/ 20 h 289"/>
                  <a:gd name="T22" fmla="*/ 59 w 214"/>
                  <a:gd name="T23" fmla="*/ 20 h 289"/>
                  <a:gd name="T24" fmla="*/ 59 w 214"/>
                  <a:gd name="T25" fmla="*/ 11 h 289"/>
                  <a:gd name="T26" fmla="*/ 48 w 214"/>
                  <a:gd name="T27" fmla="*/ 0 h 289"/>
                  <a:gd name="T28" fmla="*/ 36 w 214"/>
                  <a:gd name="T29" fmla="*/ 11 h 289"/>
                  <a:gd name="T30" fmla="*/ 36 w 214"/>
                  <a:gd name="T31" fmla="*/ 20 h 289"/>
                  <a:gd name="T32" fmla="*/ 24 w 214"/>
                  <a:gd name="T33" fmla="*/ 20 h 289"/>
                  <a:gd name="T34" fmla="*/ 0 w 214"/>
                  <a:gd name="T35" fmla="*/ 43 h 289"/>
                  <a:gd name="T36" fmla="*/ 0 w 214"/>
                  <a:gd name="T37" fmla="*/ 266 h 289"/>
                  <a:gd name="T38" fmla="*/ 24 w 214"/>
                  <a:gd name="T39" fmla="*/ 289 h 289"/>
                  <a:gd name="T40" fmla="*/ 191 w 214"/>
                  <a:gd name="T41" fmla="*/ 289 h 289"/>
                  <a:gd name="T42" fmla="*/ 214 w 214"/>
                  <a:gd name="T43" fmla="*/ 266 h 289"/>
                  <a:gd name="T44" fmla="*/ 214 w 214"/>
                  <a:gd name="T45" fmla="*/ 43 h 289"/>
                  <a:gd name="T46" fmla="*/ 191 w 214"/>
                  <a:gd name="T47" fmla="*/ 20 h 289"/>
                  <a:gd name="T48" fmla="*/ 191 w 214"/>
                  <a:gd name="T49" fmla="*/ 264 h 289"/>
                  <a:gd name="T50" fmla="*/ 23 w 214"/>
                  <a:gd name="T51" fmla="*/ 264 h 289"/>
                  <a:gd name="T52" fmla="*/ 23 w 214"/>
                  <a:gd name="T53" fmla="*/ 45 h 289"/>
                  <a:gd name="T54" fmla="*/ 36 w 214"/>
                  <a:gd name="T55" fmla="*/ 45 h 289"/>
                  <a:gd name="T56" fmla="*/ 36 w 214"/>
                  <a:gd name="T57" fmla="*/ 52 h 289"/>
                  <a:gd name="T58" fmla="*/ 48 w 214"/>
                  <a:gd name="T59" fmla="*/ 63 h 289"/>
                  <a:gd name="T60" fmla="*/ 59 w 214"/>
                  <a:gd name="T61" fmla="*/ 52 h 289"/>
                  <a:gd name="T62" fmla="*/ 59 w 214"/>
                  <a:gd name="T63" fmla="*/ 45 h 289"/>
                  <a:gd name="T64" fmla="*/ 96 w 214"/>
                  <a:gd name="T65" fmla="*/ 45 h 289"/>
                  <a:gd name="T66" fmla="*/ 96 w 214"/>
                  <a:gd name="T67" fmla="*/ 52 h 289"/>
                  <a:gd name="T68" fmla="*/ 107 w 214"/>
                  <a:gd name="T69" fmla="*/ 63 h 289"/>
                  <a:gd name="T70" fmla="*/ 118 w 214"/>
                  <a:gd name="T71" fmla="*/ 52 h 289"/>
                  <a:gd name="T72" fmla="*/ 118 w 214"/>
                  <a:gd name="T73" fmla="*/ 45 h 289"/>
                  <a:gd name="T74" fmla="*/ 155 w 214"/>
                  <a:gd name="T75" fmla="*/ 45 h 289"/>
                  <a:gd name="T76" fmla="*/ 155 w 214"/>
                  <a:gd name="T77" fmla="*/ 52 h 289"/>
                  <a:gd name="T78" fmla="*/ 167 w 214"/>
                  <a:gd name="T79" fmla="*/ 63 h 289"/>
                  <a:gd name="T80" fmla="*/ 178 w 214"/>
                  <a:gd name="T81" fmla="*/ 52 h 289"/>
                  <a:gd name="T82" fmla="*/ 178 w 214"/>
                  <a:gd name="T83" fmla="*/ 45 h 289"/>
                  <a:gd name="T84" fmla="*/ 191 w 214"/>
                  <a:gd name="T85" fmla="*/ 45 h 289"/>
                  <a:gd name="T86" fmla="*/ 191 w 214"/>
                  <a:gd name="T87" fmla="*/ 26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" h="289">
                    <a:moveTo>
                      <a:pt x="191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5"/>
                      <a:pt x="173" y="0"/>
                      <a:pt x="167" y="0"/>
                    </a:cubicBezTo>
                    <a:cubicBezTo>
                      <a:pt x="160" y="0"/>
                      <a:pt x="155" y="5"/>
                      <a:pt x="155" y="11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5"/>
                      <a:pt x="113" y="0"/>
                      <a:pt x="107" y="0"/>
                    </a:cubicBezTo>
                    <a:cubicBezTo>
                      <a:pt x="101" y="0"/>
                      <a:pt x="96" y="5"/>
                      <a:pt x="96" y="1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5"/>
                      <a:pt x="54" y="0"/>
                      <a:pt x="48" y="0"/>
                    </a:cubicBezTo>
                    <a:cubicBezTo>
                      <a:pt x="41" y="0"/>
                      <a:pt x="36" y="5"/>
                      <a:pt x="36" y="1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11" y="20"/>
                      <a:pt x="0" y="30"/>
                      <a:pt x="0" y="43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78"/>
                      <a:pt x="11" y="289"/>
                      <a:pt x="24" y="289"/>
                    </a:cubicBezTo>
                    <a:cubicBezTo>
                      <a:pt x="191" y="289"/>
                      <a:pt x="191" y="289"/>
                      <a:pt x="191" y="289"/>
                    </a:cubicBezTo>
                    <a:cubicBezTo>
                      <a:pt x="204" y="289"/>
                      <a:pt x="214" y="278"/>
                      <a:pt x="214" y="266"/>
                    </a:cubicBezTo>
                    <a:cubicBezTo>
                      <a:pt x="214" y="43"/>
                      <a:pt x="214" y="43"/>
                      <a:pt x="214" y="43"/>
                    </a:cubicBezTo>
                    <a:cubicBezTo>
                      <a:pt x="214" y="30"/>
                      <a:pt x="204" y="20"/>
                      <a:pt x="191" y="20"/>
                    </a:cubicBezTo>
                    <a:close/>
                    <a:moveTo>
                      <a:pt x="191" y="264"/>
                    </a:moveTo>
                    <a:cubicBezTo>
                      <a:pt x="23" y="264"/>
                      <a:pt x="23" y="264"/>
                      <a:pt x="23" y="264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8"/>
                      <a:pt x="41" y="63"/>
                      <a:pt x="48" y="63"/>
                    </a:cubicBezTo>
                    <a:cubicBezTo>
                      <a:pt x="54" y="63"/>
                      <a:pt x="59" y="58"/>
                      <a:pt x="59" y="52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8"/>
                      <a:pt x="101" y="63"/>
                      <a:pt x="107" y="63"/>
                    </a:cubicBezTo>
                    <a:cubicBezTo>
                      <a:pt x="113" y="63"/>
                      <a:pt x="118" y="58"/>
                      <a:pt x="118" y="52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5" y="58"/>
                      <a:pt x="160" y="63"/>
                      <a:pt x="167" y="63"/>
                    </a:cubicBezTo>
                    <a:cubicBezTo>
                      <a:pt x="173" y="63"/>
                      <a:pt x="178" y="58"/>
                      <a:pt x="178" y="52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91" y="45"/>
                      <a:pt x="191" y="45"/>
                      <a:pt x="191" y="45"/>
                    </a:cubicBezTo>
                    <a:lnTo>
                      <a:pt x="191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Rectangle 796"/>
              <p:cNvSpPr>
                <a:spLocks noChangeArrowheads="1"/>
              </p:cNvSpPr>
              <p:nvPr/>
            </p:nvSpPr>
            <p:spPr bwMode="auto">
              <a:xfrm>
                <a:off x="7029451" y="4705351"/>
                <a:ext cx="1381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Rectangle 797"/>
              <p:cNvSpPr>
                <a:spLocks noChangeArrowheads="1"/>
              </p:cNvSpPr>
              <p:nvPr/>
            </p:nvSpPr>
            <p:spPr bwMode="auto">
              <a:xfrm>
                <a:off x="7029451" y="4752976"/>
                <a:ext cx="1381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Rectangle 798"/>
              <p:cNvSpPr>
                <a:spLocks noChangeArrowheads="1"/>
              </p:cNvSpPr>
              <p:nvPr/>
            </p:nvSpPr>
            <p:spPr bwMode="auto">
              <a:xfrm>
                <a:off x="7029451" y="4800601"/>
                <a:ext cx="1381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Rectangle 799"/>
              <p:cNvSpPr>
                <a:spLocks noChangeArrowheads="1"/>
              </p:cNvSpPr>
              <p:nvPr/>
            </p:nvSpPr>
            <p:spPr bwMode="auto">
              <a:xfrm>
                <a:off x="7029451" y="4848226"/>
                <a:ext cx="138113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2" name="组合 24"/>
          <p:cNvGrpSpPr>
            <a:grpSpLocks/>
          </p:cNvGrpSpPr>
          <p:nvPr/>
        </p:nvGrpSpPr>
        <p:grpSpPr bwMode="auto">
          <a:xfrm>
            <a:off x="3024733" y="1575805"/>
            <a:ext cx="1190282" cy="1191247"/>
            <a:chOff x="2848131" y="1860029"/>
            <a:chExt cx="3807502" cy="3807502"/>
          </a:xfrm>
        </p:grpSpPr>
        <p:sp>
          <p:nvSpPr>
            <p:cNvPr id="74" name="椭圆 7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7" name="组合 24"/>
          <p:cNvGrpSpPr>
            <a:grpSpLocks/>
          </p:cNvGrpSpPr>
          <p:nvPr/>
        </p:nvGrpSpPr>
        <p:grpSpPr bwMode="auto">
          <a:xfrm>
            <a:off x="4454777" y="1575805"/>
            <a:ext cx="1190282" cy="1191247"/>
            <a:chOff x="2848131" y="1860029"/>
            <a:chExt cx="3807502" cy="3807502"/>
          </a:xfrm>
        </p:grpSpPr>
        <p:sp>
          <p:nvSpPr>
            <p:cNvPr id="79" name="椭圆 7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2" name="组合 24"/>
          <p:cNvGrpSpPr>
            <a:grpSpLocks/>
          </p:cNvGrpSpPr>
          <p:nvPr/>
        </p:nvGrpSpPr>
        <p:grpSpPr bwMode="auto">
          <a:xfrm>
            <a:off x="5885239" y="1575805"/>
            <a:ext cx="1190282" cy="1191247"/>
            <a:chOff x="2848131" y="1860029"/>
            <a:chExt cx="3807502" cy="3807502"/>
          </a:xfrm>
        </p:grpSpPr>
        <p:sp>
          <p:nvSpPr>
            <p:cNvPr id="84" name="椭圆 8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1" name="组合 24"/>
          <p:cNvGrpSpPr>
            <a:grpSpLocks/>
          </p:cNvGrpSpPr>
          <p:nvPr/>
        </p:nvGrpSpPr>
        <p:grpSpPr bwMode="auto">
          <a:xfrm>
            <a:off x="7314736" y="1575805"/>
            <a:ext cx="1190282" cy="1191247"/>
            <a:chOff x="2848131" y="1860029"/>
            <a:chExt cx="3807502" cy="3807502"/>
          </a:xfrm>
        </p:grpSpPr>
        <p:sp>
          <p:nvSpPr>
            <p:cNvPr id="125" name="椭圆 12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28" name="文本框 20"/>
          <p:cNvSpPr txBox="1"/>
          <p:nvPr/>
        </p:nvSpPr>
        <p:spPr>
          <a:xfrm>
            <a:off x="3188850" y="1612171"/>
            <a:ext cx="898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 smtClean="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rPr>
              <a:t>2</a:t>
            </a:r>
            <a:endParaRPr lang="zh-CN" altLang="en-US" sz="7000" dirty="0">
              <a:solidFill>
                <a:srgbClr val="0066CC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2" name="文本框 20"/>
          <p:cNvSpPr txBox="1"/>
          <p:nvPr/>
        </p:nvSpPr>
        <p:spPr>
          <a:xfrm>
            <a:off x="4625738" y="1612171"/>
            <a:ext cx="898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 smtClean="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rPr>
              <a:t>0</a:t>
            </a:r>
            <a:endParaRPr lang="zh-CN" altLang="en-US" sz="7000" dirty="0">
              <a:solidFill>
                <a:srgbClr val="0066CC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3" name="文本框 20"/>
          <p:cNvSpPr txBox="1"/>
          <p:nvPr/>
        </p:nvSpPr>
        <p:spPr>
          <a:xfrm>
            <a:off x="6014815" y="1612171"/>
            <a:ext cx="898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 smtClean="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rPr>
              <a:t>1</a:t>
            </a:r>
            <a:endParaRPr lang="zh-CN" altLang="en-US" sz="7000" dirty="0">
              <a:solidFill>
                <a:srgbClr val="0066CC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4" name="文本框 20"/>
          <p:cNvSpPr txBox="1"/>
          <p:nvPr/>
        </p:nvSpPr>
        <p:spPr>
          <a:xfrm>
            <a:off x="7481401" y="1612171"/>
            <a:ext cx="898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 smtClean="0">
                <a:solidFill>
                  <a:srgbClr val="0066CC"/>
                </a:solidFill>
                <a:latin typeface="Impact" pitchFamily="34" charset="0"/>
                <a:ea typeface="微软雅黑" pitchFamily="34" charset="-122"/>
              </a:rPr>
              <a:t>7</a:t>
            </a:r>
            <a:endParaRPr lang="zh-CN" altLang="en-US" sz="7000" dirty="0">
              <a:solidFill>
                <a:srgbClr val="0066CC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1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25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25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25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  <p:bldP spid="68" grpId="0"/>
      <p:bldP spid="2" grpId="0"/>
      <p:bldP spid="90" grpId="0"/>
      <p:bldP spid="128" grpId="0"/>
      <p:bldP spid="132" grpId="0"/>
      <p:bldP spid="133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84773" y="0"/>
            <a:ext cx="8137302" cy="6859588"/>
          </a:xfrm>
          <a:custGeom>
            <a:avLst/>
            <a:gdLst>
              <a:gd name="connsiteX0" fmla="*/ 0 w 7705254"/>
              <a:gd name="connsiteY0" fmla="*/ 0 h 6859588"/>
              <a:gd name="connsiteX1" fmla="*/ 7705254 w 7705254"/>
              <a:gd name="connsiteY1" fmla="*/ 0 h 6859588"/>
              <a:gd name="connsiteX2" fmla="*/ 7705254 w 7705254"/>
              <a:gd name="connsiteY2" fmla="*/ 6859588 h 6859588"/>
              <a:gd name="connsiteX3" fmla="*/ 0 w 7705254"/>
              <a:gd name="connsiteY3" fmla="*/ 6859588 h 6859588"/>
              <a:gd name="connsiteX4" fmla="*/ 0 w 7705254"/>
              <a:gd name="connsiteY4" fmla="*/ 0 h 6859588"/>
              <a:gd name="connsiteX0" fmla="*/ 1900238 w 7705254"/>
              <a:gd name="connsiteY0" fmla="*/ 0 h 6859588"/>
              <a:gd name="connsiteX1" fmla="*/ 7705254 w 7705254"/>
              <a:gd name="connsiteY1" fmla="*/ 0 h 6859588"/>
              <a:gd name="connsiteX2" fmla="*/ 7705254 w 7705254"/>
              <a:gd name="connsiteY2" fmla="*/ 6859588 h 6859588"/>
              <a:gd name="connsiteX3" fmla="*/ 0 w 7705254"/>
              <a:gd name="connsiteY3" fmla="*/ 6859588 h 6859588"/>
              <a:gd name="connsiteX4" fmla="*/ 1900238 w 7705254"/>
              <a:gd name="connsiteY4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5254" h="6859588">
                <a:moveTo>
                  <a:pt x="1900238" y="0"/>
                </a:moveTo>
                <a:lnTo>
                  <a:pt x="7705254" y="0"/>
                </a:lnTo>
                <a:lnTo>
                  <a:pt x="7705254" y="6859588"/>
                </a:lnTo>
                <a:lnTo>
                  <a:pt x="0" y="6859588"/>
                </a:lnTo>
                <a:lnTo>
                  <a:pt x="1900238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8741" y="2518658"/>
            <a:ext cx="3605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</a:t>
            </a:r>
            <a:r>
              <a:rPr lang="zh-CN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，以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“策略先行，经营致胜，管理为本”的商业推广理念</a:t>
            </a:r>
            <a:r>
              <a:rPr lang="zh-CN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，一步一个脚印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发展成为东莞同类企业中经营范围最广</a:t>
            </a:r>
            <a:r>
              <a:rPr lang="zh-CN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、在行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业内颇具影响力的企业。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94" y="477466"/>
            <a:ext cx="3492995" cy="840289"/>
            <a:chOff x="35794" y="490240"/>
            <a:chExt cx="3492995" cy="840289"/>
          </a:xfrm>
        </p:grpSpPr>
        <p:sp>
          <p:nvSpPr>
            <p:cNvPr id="34" name="文本框 5"/>
            <p:cNvSpPr txBox="1"/>
            <p:nvPr/>
          </p:nvSpPr>
          <p:spPr>
            <a:xfrm>
              <a:off x="35794" y="490240"/>
              <a:ext cx="28449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sz="3600" dirty="0" smtClean="0">
                  <a:solidFill>
                    <a:srgbClr val="0066CC"/>
                  </a:solidFill>
                </a:rPr>
                <a:t>公司简介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577" y="1053530"/>
              <a:ext cx="30572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 smtClean="0">
                  <a:solidFill>
                    <a:srgbClr val="0066CC"/>
                  </a:solidFill>
                </a:rPr>
                <a:t>Company profile </a:t>
              </a:r>
              <a:endParaRPr lang="zh-CN" altLang="en-US" sz="12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6461" y="4653930"/>
            <a:ext cx="1619247" cy="1137288"/>
            <a:chOff x="576461" y="4653930"/>
            <a:chExt cx="1619247" cy="1137288"/>
          </a:xfrm>
        </p:grpSpPr>
        <p:sp>
          <p:nvSpPr>
            <p:cNvPr id="42" name="图文框 41"/>
            <p:cNvSpPr/>
            <p:nvPr/>
          </p:nvSpPr>
          <p:spPr>
            <a:xfrm>
              <a:off x="576461" y="4653930"/>
              <a:ext cx="1619247" cy="1137288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459" y="4774757"/>
              <a:ext cx="1435087" cy="95289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445370" y="4653930"/>
            <a:ext cx="1619247" cy="1137288"/>
            <a:chOff x="2445370" y="4653930"/>
            <a:chExt cx="1619247" cy="1137288"/>
          </a:xfrm>
        </p:grpSpPr>
        <p:sp>
          <p:nvSpPr>
            <p:cNvPr id="46" name="图文框 45"/>
            <p:cNvSpPr/>
            <p:nvPr/>
          </p:nvSpPr>
          <p:spPr>
            <a:xfrm>
              <a:off x="2445370" y="4653930"/>
              <a:ext cx="1619247" cy="1137288"/>
            </a:xfrm>
            <a:prstGeom prst="fram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9368" y="4774757"/>
              <a:ext cx="1435087" cy="9528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522384" y="621482"/>
            <a:ext cx="2806605" cy="360040"/>
            <a:chOff x="2522384" y="621482"/>
            <a:chExt cx="2806605" cy="360040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2882424" y="790898"/>
              <a:ext cx="2446565" cy="0"/>
            </a:xfrm>
            <a:prstGeom prst="line">
              <a:avLst/>
            </a:prstGeom>
            <a:ln w="25400">
              <a:solidFill>
                <a:srgbClr val="0066CC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514"/>
            <p:cNvSpPr>
              <a:spLocks noEditPoints="1"/>
            </p:cNvSpPr>
            <p:nvPr/>
          </p:nvSpPr>
          <p:spPr bwMode="auto">
            <a:xfrm>
              <a:off x="2522384" y="621482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5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6421" y="490240"/>
            <a:ext cx="3312368" cy="912297"/>
            <a:chOff x="216421" y="490240"/>
            <a:chExt cx="3312368" cy="912297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520677" y="621482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6421" y="490240"/>
              <a:ext cx="3312368" cy="912297"/>
              <a:chOff x="216421" y="490240"/>
              <a:chExt cx="3312368" cy="91229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71577" y="1125538"/>
                <a:ext cx="30572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66CC"/>
                    </a:solidFill>
                  </a:rPr>
                  <a:t>Business process </a:t>
                </a:r>
                <a:endParaRPr lang="zh-CN" altLang="en-US" sz="1200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6421" y="490240"/>
                <a:ext cx="25531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zh-CN" altLang="zh-CN" sz="3600" dirty="0">
                    <a:solidFill>
                      <a:srgbClr val="0066CC"/>
                    </a:solidFill>
                  </a:rPr>
                  <a:t>企业历程</a:t>
                </a: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-167006" y="4061485"/>
            <a:ext cx="12487343" cy="0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15283" y="3717826"/>
            <a:ext cx="829744" cy="718939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800" dirty="0" smtClean="0">
                  <a:solidFill>
                    <a:srgbClr val="0066CC"/>
                  </a:solidFill>
                </a:rPr>
                <a:t>2000</a:t>
              </a:r>
              <a:endParaRPr lang="zh-CN" altLang="zh-CN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4493" y="4947622"/>
            <a:ext cx="14401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公司成立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单击此处添加你的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sz="11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69577" y="2349674"/>
            <a:ext cx="14401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公司处于发展阶段单击此处添加你的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sz="11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87691" y="4947622"/>
            <a:ext cx="14401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公司转型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单击此处添加你的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sz="11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65093" y="2349674"/>
            <a:ext cx="15841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公司资产突破</a:t>
            </a:r>
            <a:r>
              <a:rPr lang="en-US" altLang="zh-CN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万单击此处添加你的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sz="11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94667" y="3717826"/>
            <a:ext cx="829744" cy="718939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2005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478027" y="3717826"/>
            <a:ext cx="829744" cy="718939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2010</a:t>
              </a:r>
              <a:endParaRPr lang="zh-CN" altLang="zh-CN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137301" y="3717826"/>
            <a:ext cx="829744" cy="718939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2014</a:t>
              </a:r>
              <a:endParaRPr lang="zh-CN" altLang="zh-CN" dirty="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337101" y="3717826"/>
            <a:ext cx="829744" cy="718939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2012</a:t>
              </a:r>
              <a:endParaRPr lang="zh-CN" altLang="zh-CN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753145" y="3717826"/>
            <a:ext cx="829744" cy="718939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2015</a:t>
              </a:r>
              <a:endParaRPr lang="zh-CN" altLang="zh-CN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37301" y="4947622"/>
            <a:ext cx="14401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公司下设分公司单击此处添加你的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sz="11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574673" y="2349674"/>
            <a:ext cx="14401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公司正式上市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单击此处添加你的</a:t>
            </a:r>
            <a:endParaRPr lang="en-US" altLang="zh-CN" sz="1100" dirty="0" smtClean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sz="1100" dirty="0">
              <a:solidFill>
                <a:srgbClr val="0066C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6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5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  <p:bldP spid="95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1817" y="477466"/>
            <a:ext cx="5005164" cy="912297"/>
            <a:chOff x="251817" y="490240"/>
            <a:chExt cx="5005164" cy="912297"/>
          </a:xfrm>
        </p:grpSpPr>
        <p:grpSp>
          <p:nvGrpSpPr>
            <p:cNvPr id="2" name="组合 1"/>
            <p:cNvGrpSpPr/>
            <p:nvPr/>
          </p:nvGrpSpPr>
          <p:grpSpPr>
            <a:xfrm>
              <a:off x="251817" y="490240"/>
              <a:ext cx="5005164" cy="912297"/>
              <a:chOff x="251817" y="490240"/>
              <a:chExt cx="5005164" cy="912297"/>
            </a:xfrm>
          </p:grpSpPr>
          <p:sp>
            <p:nvSpPr>
              <p:cNvPr id="34" name="文本框 5"/>
              <p:cNvSpPr txBox="1"/>
              <p:nvPr/>
            </p:nvSpPr>
            <p:spPr>
              <a:xfrm>
                <a:off x="251817" y="490240"/>
                <a:ext cx="4429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zh-CN" altLang="zh-CN" sz="3600" dirty="0">
                    <a:solidFill>
                      <a:srgbClr val="0066CC"/>
                    </a:solidFill>
                  </a:rPr>
                  <a:t>各项业务完成概况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8469" y="1125538"/>
                <a:ext cx="46085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66CC"/>
                    </a:solidFill>
                  </a:rPr>
                  <a:t>A profile of the business done </a:t>
                </a:r>
              </a:p>
            </p:txBody>
          </p:sp>
        </p:grp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4682624" y="669451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2884849149"/>
              </p:ext>
            </p:extLst>
          </p:nvPr>
        </p:nvGraphicFramePr>
        <p:xfrm>
          <a:off x="4392885" y="2331670"/>
          <a:ext cx="6463371" cy="401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90629" y="2331670"/>
            <a:ext cx="2218080" cy="882100"/>
            <a:chOff x="374605" y="2088644"/>
            <a:chExt cx="2218080" cy="882100"/>
          </a:xfrm>
        </p:grpSpPr>
        <p:sp>
          <p:nvSpPr>
            <p:cNvPr id="118" name="TextBox 117"/>
            <p:cNvSpPr txBox="1"/>
            <p:nvPr/>
          </p:nvSpPr>
          <p:spPr>
            <a:xfrm>
              <a:off x="458741" y="2088644"/>
              <a:ext cx="837800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 smtClean="0">
                  <a:solidFill>
                    <a:srgbClr val="0066CC"/>
                  </a:solidFill>
                </a:rPr>
                <a:t>一季度</a:t>
              </a:r>
              <a:endParaRPr lang="zh-CN" altLang="en-US" sz="1600" dirty="0">
                <a:solidFill>
                  <a:srgbClr val="0066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66C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0629" y="3213770"/>
            <a:ext cx="2218080" cy="882100"/>
            <a:chOff x="374605" y="2088644"/>
            <a:chExt cx="2218080" cy="882100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837800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rgbClr val="0066CC"/>
                  </a:solidFill>
                </a:rPr>
                <a:t>二</a:t>
              </a:r>
              <a:r>
                <a:rPr lang="zh-CN" altLang="en-US" sz="1600" dirty="0" smtClean="0">
                  <a:solidFill>
                    <a:srgbClr val="0066CC"/>
                  </a:solidFill>
                </a:rPr>
                <a:t>季度</a:t>
              </a:r>
              <a:endParaRPr lang="zh-CN" altLang="en-US" sz="1600" dirty="0">
                <a:solidFill>
                  <a:srgbClr val="0066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0629" y="4149874"/>
            <a:ext cx="2218080" cy="882100"/>
            <a:chOff x="374605" y="2088644"/>
            <a:chExt cx="2218080" cy="882100"/>
          </a:xfrm>
        </p:grpSpPr>
        <p:sp>
          <p:nvSpPr>
            <p:cNvPr id="26" name="TextBox 25"/>
            <p:cNvSpPr txBox="1"/>
            <p:nvPr/>
          </p:nvSpPr>
          <p:spPr>
            <a:xfrm>
              <a:off x="458741" y="2088644"/>
              <a:ext cx="837800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rgbClr val="0066CC"/>
                  </a:solidFill>
                </a:rPr>
                <a:t>三</a:t>
              </a:r>
              <a:r>
                <a:rPr lang="zh-CN" altLang="en-US" sz="1600" dirty="0" smtClean="0">
                  <a:solidFill>
                    <a:srgbClr val="0066CC"/>
                  </a:solidFill>
                </a:rPr>
                <a:t>季度</a:t>
              </a:r>
              <a:endParaRPr lang="zh-CN" altLang="en-US" sz="1600" dirty="0">
                <a:solidFill>
                  <a:srgbClr val="0066C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0629" y="5067974"/>
            <a:ext cx="2218080" cy="882100"/>
            <a:chOff x="374605" y="2088644"/>
            <a:chExt cx="2218080" cy="882100"/>
          </a:xfrm>
        </p:grpSpPr>
        <p:sp>
          <p:nvSpPr>
            <p:cNvPr id="30" name="TextBox 29"/>
            <p:cNvSpPr txBox="1"/>
            <p:nvPr/>
          </p:nvSpPr>
          <p:spPr>
            <a:xfrm>
              <a:off x="458741" y="2088644"/>
              <a:ext cx="837800" cy="42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1600" dirty="0">
                  <a:solidFill>
                    <a:srgbClr val="0066CC"/>
                  </a:solidFill>
                </a:rPr>
                <a:t>四</a:t>
              </a:r>
              <a:r>
                <a:rPr lang="zh-CN" altLang="en-US" sz="1600" dirty="0" smtClean="0">
                  <a:solidFill>
                    <a:srgbClr val="0066CC"/>
                  </a:solidFill>
                </a:rPr>
                <a:t>季度</a:t>
              </a:r>
              <a:endParaRPr lang="zh-CN" altLang="en-US" sz="1600" dirty="0">
                <a:solidFill>
                  <a:srgbClr val="0066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Freeform 18"/>
          <p:cNvSpPr>
            <a:spLocks/>
          </p:cNvSpPr>
          <p:nvPr/>
        </p:nvSpPr>
        <p:spPr bwMode="auto">
          <a:xfrm>
            <a:off x="3600797" y="4079684"/>
            <a:ext cx="639951" cy="1870389"/>
          </a:xfrm>
          <a:custGeom>
            <a:avLst/>
            <a:gdLst>
              <a:gd name="T0" fmla="*/ 131 w 192"/>
              <a:gd name="T1" fmla="*/ 2 h 567"/>
              <a:gd name="T2" fmla="*/ 138 w 192"/>
              <a:gd name="T3" fmla="*/ 54 h 567"/>
              <a:gd name="T4" fmla="*/ 146 w 192"/>
              <a:gd name="T5" fmla="*/ 87 h 567"/>
              <a:gd name="T6" fmla="*/ 189 w 192"/>
              <a:gd name="T7" fmla="*/ 201 h 567"/>
              <a:gd name="T8" fmla="*/ 161 w 192"/>
              <a:gd name="T9" fmla="*/ 229 h 567"/>
              <a:gd name="T10" fmla="*/ 150 w 192"/>
              <a:gd name="T11" fmla="*/ 403 h 567"/>
              <a:gd name="T12" fmla="*/ 139 w 192"/>
              <a:gd name="T13" fmla="*/ 447 h 567"/>
              <a:gd name="T14" fmla="*/ 131 w 192"/>
              <a:gd name="T15" fmla="*/ 500 h 567"/>
              <a:gd name="T16" fmla="*/ 145 w 192"/>
              <a:gd name="T17" fmla="*/ 528 h 567"/>
              <a:gd name="T18" fmla="*/ 117 w 192"/>
              <a:gd name="T19" fmla="*/ 521 h 567"/>
              <a:gd name="T20" fmla="*/ 108 w 192"/>
              <a:gd name="T21" fmla="*/ 511 h 567"/>
              <a:gd name="T22" fmla="*/ 95 w 192"/>
              <a:gd name="T23" fmla="*/ 505 h 567"/>
              <a:gd name="T24" fmla="*/ 101 w 192"/>
              <a:gd name="T25" fmla="*/ 465 h 567"/>
              <a:gd name="T26" fmla="*/ 110 w 192"/>
              <a:gd name="T27" fmla="*/ 401 h 567"/>
              <a:gd name="T28" fmla="*/ 108 w 192"/>
              <a:gd name="T29" fmla="*/ 340 h 567"/>
              <a:gd name="T30" fmla="*/ 102 w 192"/>
              <a:gd name="T31" fmla="*/ 441 h 567"/>
              <a:gd name="T32" fmla="*/ 90 w 192"/>
              <a:gd name="T33" fmla="*/ 524 h 567"/>
              <a:gd name="T34" fmla="*/ 81 w 192"/>
              <a:gd name="T35" fmla="*/ 545 h 567"/>
              <a:gd name="T36" fmla="*/ 54 w 192"/>
              <a:gd name="T37" fmla="*/ 563 h 567"/>
              <a:gd name="T38" fmla="*/ 61 w 192"/>
              <a:gd name="T39" fmla="*/ 532 h 567"/>
              <a:gd name="T40" fmla="*/ 65 w 192"/>
              <a:gd name="T41" fmla="*/ 474 h 567"/>
              <a:gd name="T42" fmla="*/ 68 w 192"/>
              <a:gd name="T43" fmla="*/ 361 h 567"/>
              <a:gd name="T44" fmla="*/ 58 w 192"/>
              <a:gd name="T45" fmla="*/ 289 h 567"/>
              <a:gd name="T46" fmla="*/ 51 w 192"/>
              <a:gd name="T47" fmla="*/ 239 h 567"/>
              <a:gd name="T48" fmla="*/ 26 w 192"/>
              <a:gd name="T49" fmla="*/ 221 h 567"/>
              <a:gd name="T50" fmla="*/ 19 w 192"/>
              <a:gd name="T51" fmla="*/ 148 h 567"/>
              <a:gd name="T52" fmla="*/ 48 w 192"/>
              <a:gd name="T53" fmla="*/ 90 h 567"/>
              <a:gd name="T54" fmla="*/ 97 w 192"/>
              <a:gd name="T55" fmla="*/ 74 h 567"/>
              <a:gd name="T56" fmla="*/ 91 w 192"/>
              <a:gd name="T57" fmla="*/ 57 h 567"/>
              <a:gd name="T58" fmla="*/ 93 w 192"/>
              <a:gd name="T59" fmla="*/ 23 h 567"/>
              <a:gd name="T60" fmla="*/ 93 w 192"/>
              <a:gd name="T61" fmla="*/ 2 h 567"/>
              <a:gd name="T62" fmla="*/ 109 w 192"/>
              <a:gd name="T63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2" h="567">
                <a:moveTo>
                  <a:pt x="109" y="0"/>
                </a:moveTo>
                <a:cubicBezTo>
                  <a:pt x="109" y="0"/>
                  <a:pt x="124" y="0"/>
                  <a:pt x="131" y="2"/>
                </a:cubicBezTo>
                <a:cubicBezTo>
                  <a:pt x="138" y="5"/>
                  <a:pt x="150" y="17"/>
                  <a:pt x="147" y="27"/>
                </a:cubicBezTo>
                <a:cubicBezTo>
                  <a:pt x="145" y="37"/>
                  <a:pt x="142" y="47"/>
                  <a:pt x="138" y="54"/>
                </a:cubicBezTo>
                <a:cubicBezTo>
                  <a:pt x="134" y="60"/>
                  <a:pt x="134" y="66"/>
                  <a:pt x="134" y="70"/>
                </a:cubicBezTo>
                <a:cubicBezTo>
                  <a:pt x="134" y="74"/>
                  <a:pt x="141" y="86"/>
                  <a:pt x="146" y="87"/>
                </a:cubicBezTo>
                <a:cubicBezTo>
                  <a:pt x="151" y="89"/>
                  <a:pt x="181" y="103"/>
                  <a:pt x="181" y="112"/>
                </a:cubicBezTo>
                <a:cubicBezTo>
                  <a:pt x="181" y="122"/>
                  <a:pt x="192" y="196"/>
                  <a:pt x="189" y="201"/>
                </a:cubicBezTo>
                <a:cubicBezTo>
                  <a:pt x="186" y="206"/>
                  <a:pt x="175" y="219"/>
                  <a:pt x="172" y="223"/>
                </a:cubicBezTo>
                <a:cubicBezTo>
                  <a:pt x="170" y="228"/>
                  <a:pt x="161" y="229"/>
                  <a:pt x="161" y="229"/>
                </a:cubicBezTo>
                <a:cubicBezTo>
                  <a:pt x="161" y="229"/>
                  <a:pt x="159" y="303"/>
                  <a:pt x="159" y="308"/>
                </a:cubicBezTo>
                <a:cubicBezTo>
                  <a:pt x="159" y="312"/>
                  <a:pt x="151" y="397"/>
                  <a:pt x="150" y="403"/>
                </a:cubicBezTo>
                <a:cubicBezTo>
                  <a:pt x="149" y="408"/>
                  <a:pt x="146" y="408"/>
                  <a:pt x="145" y="412"/>
                </a:cubicBezTo>
                <a:cubicBezTo>
                  <a:pt x="144" y="416"/>
                  <a:pt x="141" y="443"/>
                  <a:pt x="139" y="447"/>
                </a:cubicBezTo>
                <a:cubicBezTo>
                  <a:pt x="138" y="451"/>
                  <a:pt x="134" y="483"/>
                  <a:pt x="134" y="492"/>
                </a:cubicBezTo>
                <a:cubicBezTo>
                  <a:pt x="133" y="501"/>
                  <a:pt x="131" y="500"/>
                  <a:pt x="131" y="500"/>
                </a:cubicBezTo>
                <a:cubicBezTo>
                  <a:pt x="131" y="500"/>
                  <a:pt x="150" y="516"/>
                  <a:pt x="150" y="520"/>
                </a:cubicBezTo>
                <a:cubicBezTo>
                  <a:pt x="150" y="524"/>
                  <a:pt x="154" y="526"/>
                  <a:pt x="145" y="528"/>
                </a:cubicBezTo>
                <a:cubicBezTo>
                  <a:pt x="136" y="530"/>
                  <a:pt x="136" y="530"/>
                  <a:pt x="136" y="530"/>
                </a:cubicBezTo>
                <a:cubicBezTo>
                  <a:pt x="136" y="530"/>
                  <a:pt x="120" y="526"/>
                  <a:pt x="117" y="521"/>
                </a:cubicBezTo>
                <a:cubicBezTo>
                  <a:pt x="115" y="516"/>
                  <a:pt x="114" y="512"/>
                  <a:pt x="112" y="512"/>
                </a:cubicBezTo>
                <a:cubicBezTo>
                  <a:pt x="111" y="512"/>
                  <a:pt x="108" y="511"/>
                  <a:pt x="108" y="511"/>
                </a:cubicBezTo>
                <a:cubicBezTo>
                  <a:pt x="108" y="513"/>
                  <a:pt x="108" y="513"/>
                  <a:pt x="108" y="513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5" y="505"/>
                  <a:pt x="95" y="503"/>
                  <a:pt x="97" y="494"/>
                </a:cubicBezTo>
                <a:cubicBezTo>
                  <a:pt x="100" y="486"/>
                  <a:pt x="101" y="469"/>
                  <a:pt x="101" y="465"/>
                </a:cubicBezTo>
                <a:cubicBezTo>
                  <a:pt x="101" y="462"/>
                  <a:pt x="107" y="455"/>
                  <a:pt x="107" y="449"/>
                </a:cubicBezTo>
                <a:cubicBezTo>
                  <a:pt x="107" y="442"/>
                  <a:pt x="110" y="407"/>
                  <a:pt x="110" y="401"/>
                </a:cubicBezTo>
                <a:cubicBezTo>
                  <a:pt x="110" y="395"/>
                  <a:pt x="110" y="356"/>
                  <a:pt x="110" y="354"/>
                </a:cubicBezTo>
                <a:cubicBezTo>
                  <a:pt x="110" y="353"/>
                  <a:pt x="112" y="335"/>
                  <a:pt x="108" y="340"/>
                </a:cubicBezTo>
                <a:cubicBezTo>
                  <a:pt x="104" y="345"/>
                  <a:pt x="107" y="354"/>
                  <a:pt x="104" y="359"/>
                </a:cubicBezTo>
                <a:cubicBezTo>
                  <a:pt x="102" y="363"/>
                  <a:pt x="102" y="441"/>
                  <a:pt x="102" y="441"/>
                </a:cubicBezTo>
                <a:cubicBezTo>
                  <a:pt x="102" y="441"/>
                  <a:pt x="93" y="504"/>
                  <a:pt x="93" y="506"/>
                </a:cubicBezTo>
                <a:cubicBezTo>
                  <a:pt x="93" y="508"/>
                  <a:pt x="92" y="520"/>
                  <a:pt x="90" y="524"/>
                </a:cubicBezTo>
                <a:cubicBezTo>
                  <a:pt x="89" y="527"/>
                  <a:pt x="94" y="536"/>
                  <a:pt x="92" y="539"/>
                </a:cubicBezTo>
                <a:cubicBezTo>
                  <a:pt x="91" y="542"/>
                  <a:pt x="82" y="542"/>
                  <a:pt x="81" y="545"/>
                </a:cubicBezTo>
                <a:cubicBezTo>
                  <a:pt x="79" y="548"/>
                  <a:pt x="82" y="555"/>
                  <a:pt x="77" y="561"/>
                </a:cubicBezTo>
                <a:cubicBezTo>
                  <a:pt x="72" y="567"/>
                  <a:pt x="61" y="565"/>
                  <a:pt x="54" y="563"/>
                </a:cubicBezTo>
                <a:cubicBezTo>
                  <a:pt x="46" y="561"/>
                  <a:pt x="45" y="555"/>
                  <a:pt x="48" y="549"/>
                </a:cubicBezTo>
                <a:cubicBezTo>
                  <a:pt x="51" y="543"/>
                  <a:pt x="61" y="537"/>
                  <a:pt x="61" y="532"/>
                </a:cubicBezTo>
                <a:cubicBezTo>
                  <a:pt x="61" y="528"/>
                  <a:pt x="61" y="523"/>
                  <a:pt x="61" y="517"/>
                </a:cubicBezTo>
                <a:cubicBezTo>
                  <a:pt x="61" y="512"/>
                  <a:pt x="67" y="481"/>
                  <a:pt x="65" y="474"/>
                </a:cubicBezTo>
                <a:cubicBezTo>
                  <a:pt x="64" y="467"/>
                  <a:pt x="62" y="436"/>
                  <a:pt x="63" y="428"/>
                </a:cubicBezTo>
                <a:cubicBezTo>
                  <a:pt x="63" y="420"/>
                  <a:pt x="71" y="370"/>
                  <a:pt x="68" y="361"/>
                </a:cubicBezTo>
                <a:cubicBezTo>
                  <a:pt x="65" y="352"/>
                  <a:pt x="63" y="317"/>
                  <a:pt x="63" y="311"/>
                </a:cubicBezTo>
                <a:cubicBezTo>
                  <a:pt x="63" y="306"/>
                  <a:pt x="58" y="293"/>
                  <a:pt x="58" y="289"/>
                </a:cubicBezTo>
                <a:cubicBezTo>
                  <a:pt x="57" y="285"/>
                  <a:pt x="60" y="241"/>
                  <a:pt x="60" y="241"/>
                </a:cubicBezTo>
                <a:cubicBezTo>
                  <a:pt x="51" y="239"/>
                  <a:pt x="51" y="239"/>
                  <a:pt x="51" y="239"/>
                </a:cubicBezTo>
                <a:cubicBezTo>
                  <a:pt x="51" y="239"/>
                  <a:pt x="45" y="246"/>
                  <a:pt x="40" y="243"/>
                </a:cubicBezTo>
                <a:cubicBezTo>
                  <a:pt x="36" y="241"/>
                  <a:pt x="26" y="221"/>
                  <a:pt x="26" y="221"/>
                </a:cubicBezTo>
                <a:cubicBezTo>
                  <a:pt x="26" y="221"/>
                  <a:pt x="1" y="184"/>
                  <a:pt x="1" y="178"/>
                </a:cubicBezTo>
                <a:cubicBezTo>
                  <a:pt x="0" y="171"/>
                  <a:pt x="16" y="152"/>
                  <a:pt x="19" y="148"/>
                </a:cubicBezTo>
                <a:cubicBezTo>
                  <a:pt x="22" y="144"/>
                  <a:pt x="39" y="119"/>
                  <a:pt x="40" y="116"/>
                </a:cubicBezTo>
                <a:cubicBezTo>
                  <a:pt x="40" y="112"/>
                  <a:pt x="45" y="92"/>
                  <a:pt x="48" y="90"/>
                </a:cubicBezTo>
                <a:cubicBezTo>
                  <a:pt x="52" y="88"/>
                  <a:pt x="78" y="81"/>
                  <a:pt x="82" y="80"/>
                </a:cubicBezTo>
                <a:cubicBezTo>
                  <a:pt x="85" y="79"/>
                  <a:pt x="96" y="76"/>
                  <a:pt x="97" y="74"/>
                </a:cubicBezTo>
                <a:cubicBezTo>
                  <a:pt x="97" y="71"/>
                  <a:pt x="104" y="75"/>
                  <a:pt x="97" y="71"/>
                </a:cubicBezTo>
                <a:cubicBezTo>
                  <a:pt x="91" y="67"/>
                  <a:pt x="91" y="59"/>
                  <a:pt x="91" y="57"/>
                </a:cubicBezTo>
                <a:cubicBezTo>
                  <a:pt x="91" y="55"/>
                  <a:pt x="90" y="43"/>
                  <a:pt x="92" y="38"/>
                </a:cubicBezTo>
                <a:cubicBezTo>
                  <a:pt x="93" y="33"/>
                  <a:pt x="92" y="28"/>
                  <a:pt x="93" y="23"/>
                </a:cubicBezTo>
                <a:cubicBezTo>
                  <a:pt x="94" y="19"/>
                  <a:pt x="97" y="16"/>
                  <a:pt x="96" y="14"/>
                </a:cubicBezTo>
                <a:cubicBezTo>
                  <a:pt x="94" y="12"/>
                  <a:pt x="90" y="4"/>
                  <a:pt x="93" y="2"/>
                </a:cubicBezTo>
                <a:cubicBezTo>
                  <a:pt x="96" y="0"/>
                  <a:pt x="97" y="1"/>
                  <a:pt x="100" y="1"/>
                </a:cubicBezTo>
                <a:cubicBezTo>
                  <a:pt x="103" y="1"/>
                  <a:pt x="109" y="0"/>
                  <a:pt x="1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04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209309" y="261442"/>
            <a:ext cx="3087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中国机械设备有限公司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-287635" y="117426"/>
            <a:ext cx="6192688" cy="646331"/>
            <a:chOff x="-287635" y="117426"/>
            <a:chExt cx="6192688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66CC"/>
                  </a:solidFill>
                </a:rPr>
                <a:t>The enterprise architecture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87635" y="117426"/>
              <a:ext cx="381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3600" dirty="0" smtClean="0">
                  <a:solidFill>
                    <a:srgbClr val="0066CC"/>
                  </a:solidFill>
                </a:rPr>
                <a:t>企业架构</a:t>
              </a:r>
              <a:endParaRPr lang="zh-CN" altLang="zh-CN" sz="3600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167" name="直接连接符 166"/>
          <p:cNvCxnSpPr/>
          <p:nvPr/>
        </p:nvCxnSpPr>
        <p:spPr>
          <a:xfrm flipH="1">
            <a:off x="2000359" y="3539716"/>
            <a:ext cx="116839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5" idx="2"/>
          </p:cNvCxnSpPr>
          <p:nvPr/>
        </p:nvCxnSpPr>
        <p:spPr>
          <a:xfrm flipH="1">
            <a:off x="4967243" y="2085553"/>
            <a:ext cx="579864" cy="124653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 flipH="1" flipV="1">
            <a:off x="4956061" y="3726195"/>
            <a:ext cx="591047" cy="181889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7530844" y="4179810"/>
            <a:ext cx="9664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6797535" y="2414529"/>
            <a:ext cx="1602128" cy="463531"/>
            <a:chOff x="6797535" y="2414529"/>
            <a:chExt cx="1602128" cy="463531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>
            <a:endCxn id="104" idx="3"/>
          </p:cNvCxnSpPr>
          <p:nvPr/>
        </p:nvCxnSpPr>
        <p:spPr>
          <a:xfrm flipH="1">
            <a:off x="6253562" y="1890427"/>
            <a:ext cx="2214585" cy="47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6244755" y="1407231"/>
            <a:ext cx="2277496" cy="366379"/>
            <a:chOff x="6219844" y="1349931"/>
            <a:chExt cx="2277496" cy="366379"/>
          </a:xfrm>
        </p:grpSpPr>
        <p:cxnSp>
          <p:nvCxnSpPr>
            <p:cNvPr id="173" name="直接连接符 172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7530844" y="2846577"/>
            <a:ext cx="954504" cy="120683"/>
            <a:chOff x="7530844" y="2846577"/>
            <a:chExt cx="954504" cy="120683"/>
          </a:xfrm>
        </p:grpSpPr>
        <p:cxnSp>
          <p:nvCxnSpPr>
            <p:cNvPr id="176" name="直接连接符 175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endCxn id="106" idx="3"/>
            </p:cNvCxnSpPr>
            <p:nvPr/>
          </p:nvCxnSpPr>
          <p:spPr>
            <a:xfrm flipH="1">
              <a:off x="7530844" y="2846577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7433167" y="3069754"/>
            <a:ext cx="1034979" cy="230776"/>
            <a:chOff x="7433167" y="3069754"/>
            <a:chExt cx="1034979" cy="230776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7383503" y="3736897"/>
            <a:ext cx="1113837" cy="390651"/>
            <a:chOff x="7383503" y="3736897"/>
            <a:chExt cx="1113837" cy="390651"/>
          </a:xfrm>
        </p:grpSpPr>
        <p:cxnSp>
          <p:nvCxnSpPr>
            <p:cNvPr id="178" name="直接连接符 177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endCxn id="153" idx="3"/>
            </p:cNvCxnSpPr>
            <p:nvPr/>
          </p:nvCxnSpPr>
          <p:spPr>
            <a:xfrm flipH="1">
              <a:off x="7383503" y="3736897"/>
              <a:ext cx="532912" cy="39065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/>
          <p:cNvGrpSpPr/>
          <p:nvPr/>
        </p:nvGrpSpPr>
        <p:grpSpPr>
          <a:xfrm>
            <a:off x="7345214" y="4590291"/>
            <a:ext cx="1140134" cy="256066"/>
            <a:chOff x="7345214" y="4590291"/>
            <a:chExt cx="1140134" cy="256066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组合 285"/>
          <p:cNvGrpSpPr/>
          <p:nvPr/>
        </p:nvGrpSpPr>
        <p:grpSpPr>
          <a:xfrm>
            <a:off x="7360854" y="4858878"/>
            <a:ext cx="1107292" cy="147939"/>
            <a:chOff x="7360854" y="4858878"/>
            <a:chExt cx="1107292" cy="147939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组合 277"/>
          <p:cNvGrpSpPr/>
          <p:nvPr/>
        </p:nvGrpSpPr>
        <p:grpSpPr>
          <a:xfrm>
            <a:off x="4956061" y="3516191"/>
            <a:ext cx="1165016" cy="642052"/>
            <a:chOff x="4956061" y="3516191"/>
            <a:chExt cx="1165016" cy="642052"/>
          </a:xfrm>
        </p:grpSpPr>
        <p:cxnSp>
          <p:nvCxnSpPr>
            <p:cNvPr id="170" name="直接连接符 16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4827232" y="3332086"/>
            <a:ext cx="1293846" cy="1526792"/>
            <a:chOff x="4896942" y="3586878"/>
            <a:chExt cx="1224135" cy="1272000"/>
          </a:xfrm>
        </p:grpSpPr>
        <p:cxnSp>
          <p:nvCxnSpPr>
            <p:cNvPr id="171" name="直接连接符 170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4827231" y="2967259"/>
            <a:ext cx="1269657" cy="520238"/>
            <a:chOff x="4827231" y="2967259"/>
            <a:chExt cx="1269657" cy="520238"/>
          </a:xfrm>
        </p:grpSpPr>
        <p:cxnSp>
          <p:nvCxnSpPr>
            <p:cNvPr id="238" name="直接连接符 237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组合 257"/>
          <p:cNvGrpSpPr/>
          <p:nvPr/>
        </p:nvGrpSpPr>
        <p:grpSpPr>
          <a:xfrm>
            <a:off x="373317" y="3241897"/>
            <a:ext cx="2076702" cy="506413"/>
            <a:chOff x="373317" y="3241897"/>
            <a:chExt cx="2076702" cy="506413"/>
          </a:xfrm>
        </p:grpSpPr>
        <p:sp>
          <p:nvSpPr>
            <p:cNvPr id="100" name="圆角矩形 99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48" name="TextBox 152"/>
            <p:cNvSpPr>
              <a:spLocks noChangeArrowheads="1"/>
            </p:cNvSpPr>
            <p:nvPr/>
          </p:nvSpPr>
          <p:spPr bwMode="auto">
            <a:xfrm>
              <a:off x="861887" y="3282003"/>
              <a:ext cx="1099562" cy="45845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董事会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2897532" y="3241897"/>
            <a:ext cx="2076702" cy="506413"/>
            <a:chOff x="2897532" y="3241897"/>
            <a:chExt cx="2076702" cy="506413"/>
          </a:xfrm>
        </p:grpSpPr>
        <p:sp>
          <p:nvSpPr>
            <p:cNvPr id="101" name="圆角矩形 100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49" name="TextBox 152"/>
            <p:cNvSpPr>
              <a:spLocks noChangeArrowheads="1"/>
            </p:cNvSpPr>
            <p:nvPr/>
          </p:nvSpPr>
          <p:spPr bwMode="auto">
            <a:xfrm>
              <a:off x="3339048" y="3282003"/>
              <a:ext cx="1099562" cy="45890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8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总经理</a:t>
              </a:r>
              <a:endParaRPr lang="zh-CN" altLang="en-US" sz="18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064227" y="4638273"/>
            <a:ext cx="1466617" cy="417743"/>
            <a:chOff x="6064227" y="4638273"/>
            <a:chExt cx="1466617" cy="417743"/>
          </a:xfrm>
        </p:grpSpPr>
        <p:sp>
          <p:nvSpPr>
            <p:cNvPr id="108" name="圆角矩形 107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2" name="TextBox 152"/>
            <p:cNvSpPr>
              <a:spLocks noChangeArrowheads="1"/>
            </p:cNvSpPr>
            <p:nvPr/>
          </p:nvSpPr>
          <p:spPr bwMode="auto">
            <a:xfrm>
              <a:off x="6283941" y="4638273"/>
              <a:ext cx="1099562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客服部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6064227" y="3918676"/>
            <a:ext cx="1466617" cy="417743"/>
            <a:chOff x="6064227" y="3918676"/>
            <a:chExt cx="1466617" cy="417743"/>
          </a:xfrm>
        </p:grpSpPr>
        <p:sp>
          <p:nvSpPr>
            <p:cNvPr id="107" name="圆角矩形 106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3" name="TextBox 152"/>
            <p:cNvSpPr>
              <a:spLocks noChangeArrowheads="1"/>
            </p:cNvSpPr>
            <p:nvPr/>
          </p:nvSpPr>
          <p:spPr bwMode="auto">
            <a:xfrm>
              <a:off x="6283941" y="3918676"/>
              <a:ext cx="1099562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销售部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064227" y="2738029"/>
            <a:ext cx="1466617" cy="418191"/>
            <a:chOff x="6064227" y="2738029"/>
            <a:chExt cx="1466617" cy="418191"/>
          </a:xfrm>
        </p:grpSpPr>
        <p:sp>
          <p:nvSpPr>
            <p:cNvPr id="106" name="圆角矩形 105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4" name="TextBox 152"/>
            <p:cNvSpPr>
              <a:spLocks noChangeArrowheads="1"/>
            </p:cNvSpPr>
            <p:nvPr/>
          </p:nvSpPr>
          <p:spPr bwMode="auto">
            <a:xfrm>
              <a:off x="6317659" y="2738029"/>
              <a:ext cx="1099562" cy="4181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产品部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121077" y="5524955"/>
            <a:ext cx="2347070" cy="156493"/>
            <a:chOff x="6121077" y="5524955"/>
            <a:chExt cx="2347070" cy="156493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6121077" y="5628547"/>
              <a:ext cx="234707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endCxn id="150" idx="3"/>
            </p:cNvCxnSpPr>
            <p:nvPr/>
          </p:nvCxnSpPr>
          <p:spPr>
            <a:xfrm flipH="1" flipV="1">
              <a:off x="6253561" y="5524955"/>
              <a:ext cx="64098" cy="15649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287"/>
          <p:cNvGrpSpPr/>
          <p:nvPr/>
        </p:nvGrpSpPr>
        <p:grpSpPr>
          <a:xfrm>
            <a:off x="6096888" y="5424410"/>
            <a:ext cx="2371259" cy="696913"/>
            <a:chOff x="6096888" y="5424410"/>
            <a:chExt cx="2371259" cy="696913"/>
          </a:xfrm>
        </p:grpSpPr>
        <p:cxnSp>
          <p:nvCxnSpPr>
            <p:cNvPr id="183" name="直接连接符 182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组合 260"/>
          <p:cNvGrpSpPr/>
          <p:nvPr/>
        </p:nvGrpSpPr>
        <p:grpSpPr>
          <a:xfrm>
            <a:off x="4786945" y="5315859"/>
            <a:ext cx="1466617" cy="418191"/>
            <a:chOff x="4786945" y="5106465"/>
            <a:chExt cx="1466617" cy="418191"/>
          </a:xfrm>
        </p:grpSpPr>
        <p:sp>
          <p:nvSpPr>
            <p:cNvPr id="105" name="圆角矩形 104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0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181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网站运营部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786945" y="1667362"/>
            <a:ext cx="1466617" cy="418191"/>
            <a:chOff x="4786945" y="1667362"/>
            <a:chExt cx="1466617" cy="418191"/>
          </a:xfrm>
        </p:grpSpPr>
        <p:sp>
          <p:nvSpPr>
            <p:cNvPr id="104" name="圆角矩形 103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5" name="TextBox 152"/>
            <p:cNvSpPr>
              <a:spLocks noChangeArrowheads="1"/>
            </p:cNvSpPr>
            <p:nvPr/>
          </p:nvSpPr>
          <p:spPr bwMode="auto">
            <a:xfrm>
              <a:off x="4997326" y="1667362"/>
              <a:ext cx="1099562" cy="4181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财务部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399663" y="1125538"/>
            <a:ext cx="1249806" cy="418191"/>
            <a:chOff x="8399663" y="1125538"/>
            <a:chExt cx="1249806" cy="418191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6" name="TextBox 152"/>
            <p:cNvSpPr>
              <a:spLocks noChangeArrowheads="1"/>
            </p:cNvSpPr>
            <p:nvPr/>
          </p:nvSpPr>
          <p:spPr bwMode="auto">
            <a:xfrm>
              <a:off x="8563082" y="1125538"/>
              <a:ext cx="999297" cy="4181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会计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8399663" y="1640745"/>
            <a:ext cx="1249806" cy="418191"/>
            <a:chOff x="8399663" y="1640745"/>
            <a:chExt cx="1249806" cy="418191"/>
          </a:xfrm>
        </p:grpSpPr>
        <p:sp>
          <p:nvSpPr>
            <p:cNvPr id="118" name="圆角矩形 117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7" name="TextBox 152"/>
            <p:cNvSpPr>
              <a:spLocks noChangeArrowheads="1"/>
            </p:cNvSpPr>
            <p:nvPr/>
          </p:nvSpPr>
          <p:spPr bwMode="auto">
            <a:xfrm>
              <a:off x="8563082" y="1640745"/>
              <a:ext cx="999297" cy="41819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出纳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399663" y="2134218"/>
            <a:ext cx="1249806" cy="417743"/>
            <a:chOff x="8399663" y="2134218"/>
            <a:chExt cx="1249806" cy="417743"/>
          </a:xfrm>
        </p:grpSpPr>
        <p:sp>
          <p:nvSpPr>
            <p:cNvPr id="119" name="圆角矩形 118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8" name="TextBox 152"/>
            <p:cNvSpPr>
              <a:spLocks noChangeArrowheads="1"/>
            </p:cNvSpPr>
            <p:nvPr/>
          </p:nvSpPr>
          <p:spPr bwMode="auto">
            <a:xfrm>
              <a:off x="8563082" y="2134218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物流部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399663" y="2580554"/>
            <a:ext cx="1249806" cy="417743"/>
            <a:chOff x="8399663" y="2580554"/>
            <a:chExt cx="1249806" cy="417743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9" name="TextBox 152"/>
            <p:cNvSpPr>
              <a:spLocks noChangeArrowheads="1"/>
            </p:cNvSpPr>
            <p:nvPr/>
          </p:nvSpPr>
          <p:spPr bwMode="auto">
            <a:xfrm>
              <a:off x="8563082" y="2580554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基地部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8399663" y="2998314"/>
            <a:ext cx="1249806" cy="417743"/>
            <a:chOff x="8399663" y="2998314"/>
            <a:chExt cx="1249806" cy="417743"/>
          </a:xfrm>
        </p:grpSpPr>
        <p:sp>
          <p:nvSpPr>
            <p:cNvPr id="121" name="圆角矩形 120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0" name="TextBox 152"/>
            <p:cNvSpPr>
              <a:spLocks noChangeArrowheads="1"/>
            </p:cNvSpPr>
            <p:nvPr/>
          </p:nvSpPr>
          <p:spPr bwMode="auto">
            <a:xfrm>
              <a:off x="8563082" y="2998314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质量部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399663" y="3530946"/>
            <a:ext cx="1249806" cy="417743"/>
            <a:chOff x="8399663" y="3530946"/>
            <a:chExt cx="1249806" cy="417743"/>
          </a:xfrm>
        </p:grpSpPr>
        <p:sp>
          <p:nvSpPr>
            <p:cNvPr id="122" name="圆角矩形 121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1" name="TextBox 152"/>
            <p:cNvSpPr>
              <a:spLocks noChangeArrowheads="1"/>
            </p:cNvSpPr>
            <p:nvPr/>
          </p:nvSpPr>
          <p:spPr bwMode="auto">
            <a:xfrm>
              <a:off x="8563082" y="3530946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大客户部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8399663" y="4400038"/>
            <a:ext cx="1249806" cy="417743"/>
            <a:chOff x="8399663" y="4400038"/>
            <a:chExt cx="1249806" cy="417743"/>
          </a:xfrm>
        </p:grpSpPr>
        <p:sp>
          <p:nvSpPr>
            <p:cNvPr id="124" name="圆角矩形 12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2" name="TextBox 152"/>
            <p:cNvSpPr>
              <a:spLocks noChangeArrowheads="1"/>
            </p:cNvSpPr>
            <p:nvPr/>
          </p:nvSpPr>
          <p:spPr bwMode="auto">
            <a:xfrm>
              <a:off x="8563082" y="4400038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售前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399663" y="4783658"/>
            <a:ext cx="1249806" cy="417743"/>
            <a:chOff x="8399663" y="4783658"/>
            <a:chExt cx="1249806" cy="417743"/>
          </a:xfrm>
        </p:grpSpPr>
        <p:sp>
          <p:nvSpPr>
            <p:cNvPr id="125" name="圆角矩形 124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3" name="TextBox 152"/>
            <p:cNvSpPr>
              <a:spLocks noChangeArrowheads="1"/>
            </p:cNvSpPr>
            <p:nvPr/>
          </p:nvSpPr>
          <p:spPr bwMode="auto">
            <a:xfrm>
              <a:off x="8563082" y="4783658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售后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8399663" y="5374010"/>
            <a:ext cx="1249806" cy="417743"/>
            <a:chOff x="8399663" y="5374010"/>
            <a:chExt cx="1249806" cy="417743"/>
          </a:xfrm>
        </p:grpSpPr>
        <p:sp>
          <p:nvSpPr>
            <p:cNvPr id="127" name="圆角矩形 126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4" name="TextBox 152"/>
            <p:cNvSpPr>
              <a:spLocks noChangeArrowheads="1"/>
            </p:cNvSpPr>
            <p:nvPr/>
          </p:nvSpPr>
          <p:spPr bwMode="auto">
            <a:xfrm>
              <a:off x="8563082" y="5374010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技术部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399663" y="5863778"/>
            <a:ext cx="1249806" cy="417743"/>
            <a:chOff x="8399663" y="5863778"/>
            <a:chExt cx="1249806" cy="417743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5" name="TextBox 152"/>
            <p:cNvSpPr>
              <a:spLocks noChangeArrowheads="1"/>
            </p:cNvSpPr>
            <p:nvPr/>
          </p:nvSpPr>
          <p:spPr bwMode="auto">
            <a:xfrm>
              <a:off x="8563082" y="5863778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市场部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8399663" y="3950651"/>
            <a:ext cx="1249806" cy="417743"/>
            <a:chOff x="8399663" y="3950651"/>
            <a:chExt cx="1249806" cy="417743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6" name="TextBox 152"/>
            <p:cNvSpPr>
              <a:spLocks noChangeArrowheads="1"/>
            </p:cNvSpPr>
            <p:nvPr/>
          </p:nvSpPr>
          <p:spPr bwMode="auto">
            <a:xfrm>
              <a:off x="8563082" y="3950651"/>
              <a:ext cx="999297" cy="4177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大客户部</a:t>
              </a:r>
              <a:endParaRPr lang="zh-CN" altLang="en-US" sz="1600" b="1" kern="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918855" y="4569851"/>
            <a:ext cx="2655625" cy="876167"/>
            <a:chOff x="918855" y="4569851"/>
            <a:chExt cx="2655625" cy="876167"/>
          </a:xfrm>
        </p:grpSpPr>
        <p:sp>
          <p:nvSpPr>
            <p:cNvPr id="252" name="TextBox 251"/>
            <p:cNvSpPr txBox="1"/>
            <p:nvPr/>
          </p:nvSpPr>
          <p:spPr>
            <a:xfrm>
              <a:off x="1080517" y="4968964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点击此处添加部门情况</a:t>
              </a:r>
              <a:endParaRPr lang="en-US" altLang="zh-CN" sz="14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3" name="Freeform 512"/>
            <p:cNvSpPr>
              <a:spLocks/>
            </p:cNvSpPr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061982" y="4569851"/>
              <a:ext cx="2512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各部门</a:t>
              </a:r>
              <a:r>
                <a:rPr lang="zh-CN" altLang="en-US" sz="2400" dirty="0" smtClean="0">
                  <a:solidFill>
                    <a:srgbClr val="0066CC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2400" dirty="0">
                <a:solidFill>
                  <a:srgbClr val="0066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1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25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50"/>
                            </p:stCondLst>
                            <p:childTnLst>
                              <p:par>
                                <p:cTn id="1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25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5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750"/>
                            </p:stCondLst>
                            <p:childTnLst>
                              <p:par>
                                <p:cTn id="1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000"/>
                            </p:stCondLst>
                            <p:childTnLst>
                              <p:par>
                                <p:cTn id="2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25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3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2041</Words>
  <Application>Microsoft Office PowerPoint</Application>
  <PresentationFormat>自定义</PresentationFormat>
  <Paragraphs>571</Paragraphs>
  <Slides>37</Slides>
  <Notes>37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2015-11-08T02:29:44Z</dcterms:created>
  <dcterms:modified xsi:type="dcterms:W3CDTF">2017-08-16T02:14:45Z</dcterms:modified>
</cp:coreProperties>
</file>