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notesMasterIdLst>
    <p:notesMasterId r:id="rId59"/>
  </p:notesMasterIdLst>
  <p:handoutMasterIdLst>
    <p:handoutMasterId r:id="rId60"/>
  </p:handoutMasterIdLst>
  <p:sldIdLst>
    <p:sldId id="256" r:id="rId3"/>
    <p:sldId id="310" r:id="rId4"/>
    <p:sldId id="311" r:id="rId5"/>
    <p:sldId id="437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485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486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399" r:id="rId45"/>
    <p:sldId id="526" r:id="rId46"/>
    <p:sldId id="527" r:id="rId47"/>
    <p:sldId id="528" r:id="rId48"/>
    <p:sldId id="529" r:id="rId49"/>
    <p:sldId id="489" r:id="rId50"/>
    <p:sldId id="400" r:id="rId51"/>
    <p:sldId id="530" r:id="rId52"/>
    <p:sldId id="531" r:id="rId53"/>
    <p:sldId id="532" r:id="rId54"/>
    <p:sldId id="533" r:id="rId55"/>
    <p:sldId id="534" r:id="rId56"/>
    <p:sldId id="484" r:id="rId57"/>
    <p:sldId id="535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0084"/>
    <a:srgbClr val="FB0024"/>
    <a:srgbClr val="FFC1E6"/>
    <a:srgbClr val="E20068"/>
    <a:srgbClr val="F2F2E6"/>
    <a:srgbClr val="F7F7ED"/>
    <a:srgbClr val="F9F9EF"/>
    <a:srgbClr val="F1F1F1"/>
    <a:srgbClr val="7F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23" autoAdjust="0"/>
    <p:restoredTop sz="94660"/>
  </p:normalViewPr>
  <p:slideViewPr>
    <p:cSldViewPr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8" d="100"/>
          <a:sy n="58" d="100"/>
        </p:scale>
        <p:origin x="-25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E4F5-AFD9-452D-978C-A65E37BD2A75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C2A1-C45C-4D11-8087-34234E542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10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9D53-1687-4629-A7C4-5F633C48289A}" type="datetimeFigureOut">
              <a:rPr lang="en-US" smtClean="0"/>
              <a:t>8/13/2017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48F07-6AC5-47AF-9B36-9B4E83AB2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eyefulpresentations.co.uk/" TargetMode="External"/><Relationship Id="rId11" Type="http://schemas.openxmlformats.org/officeDocument/2006/relationships/image" Target="../media/image16.png"/><Relationship Id="rId5" Type="http://schemas.openxmlformats.org/officeDocument/2006/relationships/hyperlink" Target="mailto:info@eyefulpresentations.co.uk" TargetMode="External"/><Relationship Id="rId10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首页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12" y="1"/>
            <a:ext cx="12193625" cy="5733255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6455946" y="2852936"/>
            <a:ext cx="5736054" cy="1584176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733255"/>
            <a:ext cx="1219281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 userDrawn="1"/>
        </p:nvSpPr>
        <p:spPr>
          <a:xfrm>
            <a:off x="912773" y="5445224"/>
            <a:ext cx="1872532" cy="1188668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文本框 7"/>
          <p:cNvSpPr txBox="1"/>
          <p:nvPr userDrawn="1"/>
        </p:nvSpPr>
        <p:spPr>
          <a:xfrm>
            <a:off x="6600056" y="2924945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chemeClr val="bg1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执行力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6355829" y="2276872"/>
            <a:ext cx="5652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中层经理培训之</a:t>
            </a:r>
            <a:r>
              <a:rPr lang="en-US" altLang="zh-CN" sz="2000" dirty="0">
                <a:solidFill>
                  <a:srgbClr val="E2008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endParaRPr lang="zh-CN" altLang="en-US" sz="2000" dirty="0">
              <a:solidFill>
                <a:srgbClr val="E2008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0200456" y="3025043"/>
            <a:ext cx="0" cy="12233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487488" y="5517232"/>
            <a:ext cx="732356" cy="1008000"/>
            <a:chOff x="1489075" y="5517232"/>
            <a:chExt cx="732356" cy="1008000"/>
          </a:xfrm>
        </p:grpSpPr>
        <p:sp>
          <p:nvSpPr>
            <p:cNvPr id="13" name="燕尾形 12"/>
            <p:cNvSpPr/>
            <p:nvPr/>
          </p:nvSpPr>
          <p:spPr>
            <a:xfrm>
              <a:off x="1897431" y="5517232"/>
              <a:ext cx="324000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燕尾形 13"/>
            <p:cNvSpPr/>
            <p:nvPr/>
          </p:nvSpPr>
          <p:spPr>
            <a:xfrm>
              <a:off x="1489075" y="5517232"/>
              <a:ext cx="324000" cy="100800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文本框 14"/>
          <p:cNvSpPr txBox="1"/>
          <p:nvPr userDrawn="1"/>
        </p:nvSpPr>
        <p:spPr>
          <a:xfrm>
            <a:off x="10212072" y="3385128"/>
            <a:ext cx="492443" cy="9194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提升训</a:t>
            </a:r>
          </a:p>
        </p:txBody>
      </p:sp>
      <p:grpSp>
        <p:nvGrpSpPr>
          <p:cNvPr id="17" name="组合 16"/>
          <p:cNvGrpSpPr/>
          <p:nvPr userDrawn="1"/>
        </p:nvGrpSpPr>
        <p:grpSpPr>
          <a:xfrm>
            <a:off x="9984433" y="6029830"/>
            <a:ext cx="1936145" cy="495514"/>
            <a:chOff x="403607" y="6173846"/>
            <a:chExt cx="1936145" cy="495514"/>
          </a:xfrm>
        </p:grpSpPr>
        <p:sp>
          <p:nvSpPr>
            <p:cNvPr id="18" name="Text Box 62"/>
            <p:cNvSpPr txBox="1">
              <a:spLocks noChangeArrowheads="1"/>
            </p:cNvSpPr>
            <p:nvPr/>
          </p:nvSpPr>
          <p:spPr bwMode="auto">
            <a:xfrm>
              <a:off x="828349" y="6252326"/>
              <a:ext cx="1511403" cy="338554"/>
            </a:xfrm>
            <a:prstGeom prst="rect">
              <a:avLst/>
            </a:prstGeom>
            <a:noFill/>
            <a:effectLst>
              <a:reflection blurRad="6350" stA="50000" endA="300" endPos="38500" dist="50800" dir="5400000" sy="-100000" algn="bl" rotWithShape="0"/>
            </a:effectLst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defTabSz="914400" eaLnBrk="1" latinLnBrk="0" hangingPunct="1">
                <a:defRPr sz="1800">
                  <a:solidFill>
                    <a:schemeClr val="bg2">
                      <a:lumMod val="25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Broadway" pitchFamily="82" charset="0"/>
                  <a:ea typeface="楷体" pitchFamily="49" charset="-122"/>
                  <a:cs typeface="经典繁仿黑" pitchFamily="49" charset="-122"/>
                </a:defRPr>
              </a:lvl1pPr>
              <a:lvl2pPr defTabSz="914400" eaLnBrk="1" latinLnBrk="0" hangingPunct="1">
                <a:defRPr sz="1800">
                  <a:latin typeface="+mn-lt"/>
                  <a:ea typeface="+mn-ea"/>
                </a:defRPr>
              </a:lvl2pPr>
              <a:lvl3pPr defTabSz="914400" eaLnBrk="1" latinLnBrk="0" hangingPunct="1">
                <a:defRPr sz="1800">
                  <a:latin typeface="+mn-lt"/>
                  <a:ea typeface="+mn-ea"/>
                </a:defRPr>
              </a:lvl3pPr>
              <a:lvl4pPr defTabSz="914400" eaLnBrk="1" latinLnBrk="0" hangingPunct="1">
                <a:defRPr sz="1800">
                  <a:latin typeface="+mn-lt"/>
                  <a:ea typeface="+mn-ea"/>
                </a:defRPr>
              </a:lvl4pPr>
              <a:lvl5pPr defTabSz="914400" eaLnBrk="1" latinLnBrk="0" hangingPunct="1">
                <a:defRPr sz="1800">
                  <a:latin typeface="+mn-lt"/>
                  <a:ea typeface="+mn-ea"/>
                </a:defRPr>
              </a:lvl5pPr>
              <a:lvl6pPr>
                <a:defRPr sz="1800">
                  <a:latin typeface="+mn-lt"/>
                  <a:ea typeface="+mn-ea"/>
                </a:defRPr>
              </a:lvl6pPr>
              <a:lvl7pPr>
                <a:defRPr sz="1800">
                  <a:latin typeface="+mn-lt"/>
                  <a:ea typeface="+mn-ea"/>
                </a:defRPr>
              </a:lvl7pPr>
              <a:lvl8pPr>
                <a:defRPr sz="1800">
                  <a:latin typeface="+mn-lt"/>
                  <a:ea typeface="+mn-ea"/>
                </a:defRPr>
              </a:lvl8pPr>
              <a:lvl9pPr>
                <a:defRPr sz="1800">
                  <a:latin typeface="+mn-lt"/>
                  <a:ea typeface="+mn-ea"/>
                </a:defRPr>
              </a:lvl9pPr>
            </a:lstStyle>
            <a:p>
              <a:r>
                <a:rPr lang="zh-CN" altLang="en-US" sz="1600" dirty="0">
                  <a:solidFill>
                    <a:schemeClr val="accent6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布衣公子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作品</a:t>
              </a:r>
              <a:endParaRPr lang="en-GB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9" name="Picture 9" descr="E:\仝德志文件，勿删！\03-参考文档\！PPT图片及版面资源\06-PPT精选插图\05-头像\嘿嘿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07" y="6173846"/>
              <a:ext cx="495514" cy="495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80000">
                                          <p:cBhvr>
                                            <p:cTn id="29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0" presetID="2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3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900" decel="100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29" dur="4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/>
          <p:bldP spid="15" grpId="0"/>
        </p:bldLst>
      </p:timing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怎样提升执行力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560"/>
          <p:cNvSpPr txBox="1"/>
          <p:nvPr userDrawn="1"/>
        </p:nvSpPr>
        <p:spPr>
          <a:xfrm>
            <a:off x="8111699" y="1268760"/>
            <a:ext cx="374770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3.1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提升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组织执行力的方法</a:t>
            </a:r>
          </a:p>
        </p:txBody>
      </p:sp>
    </p:spTree>
    <p:extLst>
      <p:ext uri="{BB962C8B-B14F-4D97-AF65-F5344CB8AC3E}">
        <p14:creationId xmlns:p14="http://schemas.microsoft.com/office/powerpoint/2010/main" val="20419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怎样提升执行力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560"/>
          <p:cNvSpPr txBox="1"/>
          <p:nvPr userDrawn="1"/>
        </p:nvSpPr>
        <p:spPr>
          <a:xfrm>
            <a:off x="8111699" y="1268760"/>
            <a:ext cx="374770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3.2</a:t>
            </a:r>
            <a:r>
              <a:rPr lang="en-US" altLang="zh-CN" sz="2000" baseline="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提升个人执行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力的方法</a:t>
            </a:r>
          </a:p>
        </p:txBody>
      </p:sp>
    </p:spTree>
    <p:extLst>
      <p:ext uri="{BB962C8B-B14F-4D97-AF65-F5344CB8AC3E}">
        <p14:creationId xmlns:p14="http://schemas.microsoft.com/office/powerpoint/2010/main" val="248553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第四章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执行力的理念</a:t>
            </a:r>
            <a:r>
              <a:rPr lang="en-US" altLang="zh-CN" sz="2000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原则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320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最后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dz\桌面\新建文件夹\为高手鼓掌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17" y="4636410"/>
            <a:ext cx="2908042" cy="1818421"/>
          </a:xfrm>
          <a:prstGeom prst="rect">
            <a:avLst/>
          </a:prstGeom>
          <a:noFill/>
          <a:ln w="28575">
            <a:solidFill>
              <a:srgbClr val="E2008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tdz\桌面\新建文件夹\20121281732304920306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806" y="4636410"/>
            <a:ext cx="2908042" cy="1818421"/>
          </a:xfrm>
          <a:prstGeom prst="rect">
            <a:avLst/>
          </a:prstGeom>
          <a:noFill/>
          <a:ln w="28575">
            <a:solidFill>
              <a:srgbClr val="E2008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tdz\桌面\新建文件夹\2012511855371554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987" y="4636410"/>
            <a:ext cx="2908042" cy="1818421"/>
          </a:xfrm>
          <a:prstGeom prst="rect">
            <a:avLst/>
          </a:prstGeom>
          <a:noFill/>
          <a:ln w="28575">
            <a:solidFill>
              <a:srgbClr val="FB002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60">
            <a:hlinkClick r:id="rId5"/>
          </p:cNvPr>
          <p:cNvSpPr>
            <a:spLocks noChangeArrowheads="1"/>
          </p:cNvSpPr>
          <p:nvPr userDrawn="1"/>
        </p:nvSpPr>
        <p:spPr bwMode="auto">
          <a:xfrm>
            <a:off x="5964336" y="2757882"/>
            <a:ext cx="443894" cy="523996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" name="Oval 61">
            <a:hlinkClick r:id="rId6"/>
          </p:cNvPr>
          <p:cNvSpPr>
            <a:spLocks noChangeArrowheads="1"/>
          </p:cNvSpPr>
          <p:nvPr userDrawn="1"/>
        </p:nvSpPr>
        <p:spPr bwMode="auto">
          <a:xfrm>
            <a:off x="5976295" y="3566502"/>
            <a:ext cx="419977" cy="5216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矩形​​ 5"/>
          <p:cNvSpPr>
            <a:spLocks noChangeArrowheads="1"/>
          </p:cNvSpPr>
          <p:nvPr userDrawn="1"/>
        </p:nvSpPr>
        <p:spPr bwMode="auto">
          <a:xfrm>
            <a:off x="-1586" y="405554"/>
            <a:ext cx="12187237" cy="4080174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zh-CN" dirty="0">
              <a:sym typeface="Arial" pitchFamily="34" charset="0"/>
            </a:endParaRPr>
          </a:p>
        </p:txBody>
      </p:sp>
      <p:sp>
        <p:nvSpPr>
          <p:cNvPr id="9" name="Line 33"/>
          <p:cNvSpPr>
            <a:spLocks noChangeShapeType="1"/>
          </p:cNvSpPr>
          <p:nvPr userDrawn="1"/>
        </p:nvSpPr>
        <p:spPr bwMode="auto">
          <a:xfrm flipV="1">
            <a:off x="6184696" y="1671778"/>
            <a:ext cx="1587" cy="270096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-1587" y="3914247"/>
            <a:ext cx="1922479" cy="154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Line 19"/>
          <p:cNvSpPr>
            <a:spLocks noChangeShapeType="1"/>
          </p:cNvSpPr>
          <p:nvPr userDrawn="1"/>
        </p:nvSpPr>
        <p:spPr bwMode="auto">
          <a:xfrm flipH="1">
            <a:off x="1920893" y="2741209"/>
            <a:ext cx="199973" cy="1188519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Line 21"/>
          <p:cNvSpPr>
            <a:spLocks noChangeShapeType="1"/>
          </p:cNvSpPr>
          <p:nvPr userDrawn="1"/>
        </p:nvSpPr>
        <p:spPr bwMode="auto">
          <a:xfrm>
            <a:off x="3133423" y="2562571"/>
            <a:ext cx="7936" cy="1806596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Oval 22"/>
          <p:cNvSpPr>
            <a:spLocks noChangeArrowheads="1"/>
          </p:cNvSpPr>
          <p:nvPr userDrawn="1"/>
        </p:nvSpPr>
        <p:spPr bwMode="auto">
          <a:xfrm>
            <a:off x="5676380" y="692857"/>
            <a:ext cx="1007846" cy="978921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课件制作</a:t>
            </a:r>
          </a:p>
        </p:txBody>
      </p:sp>
      <p:grpSp>
        <p:nvGrpSpPr>
          <p:cNvPr id="14" name="Group 63"/>
          <p:cNvGrpSpPr>
            <a:grpSpLocks/>
          </p:cNvGrpSpPr>
          <p:nvPr userDrawn="1"/>
        </p:nvGrpSpPr>
        <p:grpSpPr bwMode="auto">
          <a:xfrm>
            <a:off x="5904305" y="2757882"/>
            <a:ext cx="563953" cy="523996"/>
            <a:chOff x="3073" y="2610"/>
            <a:chExt cx="438" cy="440"/>
          </a:xfrm>
        </p:grpSpPr>
        <p:sp>
          <p:nvSpPr>
            <p:cNvPr id="15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>
                <a:gd name="T0" fmla="*/ 0 w 278"/>
                <a:gd name="T1" fmla="*/ 0 h 140"/>
                <a:gd name="T2" fmla="*/ 138 w 278"/>
                <a:gd name="T3" fmla="*/ 140 h 140"/>
                <a:gd name="T4" fmla="*/ 278 w 278"/>
                <a:gd name="T5" fmla="*/ 0 h 140"/>
                <a:gd name="T6" fmla="*/ 0 w 278"/>
                <a:gd name="T7" fmla="*/ 0 h 1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8"/>
                <a:gd name="T13" fmla="*/ 0 h 140"/>
                <a:gd name="T14" fmla="*/ 278 w 278"/>
                <a:gd name="T15" fmla="*/ 140 h 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8" name="Group 64"/>
          <p:cNvGrpSpPr>
            <a:grpSpLocks/>
          </p:cNvGrpSpPr>
          <p:nvPr userDrawn="1"/>
        </p:nvGrpSpPr>
        <p:grpSpPr bwMode="auto">
          <a:xfrm>
            <a:off x="5904305" y="3566502"/>
            <a:ext cx="563953" cy="521615"/>
            <a:chOff x="3073" y="3289"/>
            <a:chExt cx="438" cy="438"/>
          </a:xfrm>
        </p:grpSpPr>
        <p:sp>
          <p:nvSpPr>
            <p:cNvPr id="19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>
                <a:gd name="T0" fmla="*/ 303 w 303"/>
                <a:gd name="T1" fmla="*/ 263 h 305"/>
                <a:gd name="T2" fmla="*/ 171 w 303"/>
                <a:gd name="T3" fmla="*/ 131 h 305"/>
                <a:gd name="T4" fmla="*/ 223 w 303"/>
                <a:gd name="T5" fmla="*/ 77 h 305"/>
                <a:gd name="T6" fmla="*/ 0 w 303"/>
                <a:gd name="T7" fmla="*/ 0 h 305"/>
                <a:gd name="T8" fmla="*/ 76 w 303"/>
                <a:gd name="T9" fmla="*/ 224 h 305"/>
                <a:gd name="T10" fmla="*/ 129 w 303"/>
                <a:gd name="T11" fmla="*/ 170 h 305"/>
                <a:gd name="T12" fmla="*/ 262 w 303"/>
                <a:gd name="T13" fmla="*/ 305 h 305"/>
                <a:gd name="T14" fmla="*/ 303 w 303"/>
                <a:gd name="T15" fmla="*/ 263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3"/>
                <a:gd name="T25" fmla="*/ 0 h 305"/>
                <a:gd name="T26" fmla="*/ 303 w 303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1" name="Freeform 11"/>
          <p:cNvSpPr>
            <a:spLocks/>
          </p:cNvSpPr>
          <p:nvPr userDrawn="1"/>
        </p:nvSpPr>
        <p:spPr bwMode="auto">
          <a:xfrm>
            <a:off x="1152746" y="2738824"/>
            <a:ext cx="980819" cy="198880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Freeform 13"/>
          <p:cNvSpPr>
            <a:spLocks/>
          </p:cNvSpPr>
          <p:nvPr userDrawn="1"/>
        </p:nvSpPr>
        <p:spPr bwMode="auto">
          <a:xfrm>
            <a:off x="2101818" y="2460157"/>
            <a:ext cx="1566455" cy="309635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Freeform 15"/>
          <p:cNvSpPr>
            <a:spLocks/>
          </p:cNvSpPr>
          <p:nvPr userDrawn="1"/>
        </p:nvSpPr>
        <p:spPr bwMode="auto">
          <a:xfrm>
            <a:off x="1259081" y="946519"/>
            <a:ext cx="2540925" cy="845540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936897" y="1778962"/>
            <a:ext cx="325353" cy="1190901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Freeform 17"/>
          <p:cNvSpPr>
            <a:spLocks/>
          </p:cNvSpPr>
          <p:nvPr userDrawn="1"/>
        </p:nvSpPr>
        <p:spPr bwMode="auto">
          <a:xfrm>
            <a:off x="3671447" y="952475"/>
            <a:ext cx="1307759" cy="1529117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Line 51"/>
          <p:cNvSpPr>
            <a:spLocks noChangeShapeType="1"/>
          </p:cNvSpPr>
          <p:nvPr userDrawn="1"/>
        </p:nvSpPr>
        <p:spPr bwMode="auto">
          <a:xfrm>
            <a:off x="3127078" y="4366788"/>
            <a:ext cx="3070403" cy="2381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 lIns="91417" tIns="45708" rIns="91417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Text Box 52"/>
          <p:cNvSpPr txBox="1">
            <a:spLocks noChangeArrowheads="1"/>
          </p:cNvSpPr>
          <p:nvPr userDrawn="1"/>
        </p:nvSpPr>
        <p:spPr bwMode="auto">
          <a:xfrm>
            <a:off x="6784070" y="2061187"/>
            <a:ext cx="4618347" cy="3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FFFFFF"/>
                </a:solidFill>
                <a:latin typeface="Arial" pitchFamily="34" charset="0"/>
              </a:rPr>
              <a:t>http://t.qq.com/teliss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 userDrawn="1"/>
        </p:nvSpPr>
        <p:spPr bwMode="auto">
          <a:xfrm>
            <a:off x="6782646" y="2846602"/>
            <a:ext cx="4474368" cy="35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FFFFFF"/>
                </a:solidFill>
                <a:latin typeface="Arial" pitchFamily="34" charset="0"/>
              </a:rPr>
              <a:t>http://teliss.blog.163.com</a:t>
            </a:r>
          </a:p>
        </p:txBody>
      </p:sp>
      <p:sp>
        <p:nvSpPr>
          <p:cNvPr id="29" name="Text Box 59"/>
          <p:cNvSpPr txBox="1">
            <a:spLocks noChangeArrowheads="1"/>
          </p:cNvSpPr>
          <p:nvPr userDrawn="1"/>
        </p:nvSpPr>
        <p:spPr bwMode="auto">
          <a:xfrm>
            <a:off x="6784070" y="3663297"/>
            <a:ext cx="4995113" cy="35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200" dirty="0">
                <a:solidFill>
                  <a:srgbClr val="FFFFFF"/>
                </a:solidFill>
                <a:latin typeface="Arial" pitchFamily="34" charset="0"/>
              </a:rPr>
              <a:t>http://weibo.com/teliss</a:t>
            </a:r>
            <a:endParaRPr lang="en-GB" altLang="zh-CN" sz="22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30" name="Text Box 62"/>
          <p:cNvSpPr txBox="1">
            <a:spLocks noChangeArrowheads="1"/>
          </p:cNvSpPr>
          <p:nvPr userDrawn="1"/>
        </p:nvSpPr>
        <p:spPr bwMode="auto">
          <a:xfrm>
            <a:off x="6784070" y="882762"/>
            <a:ext cx="4762325" cy="5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2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课件制作：布衣公子</a:t>
            </a:r>
            <a:r>
              <a:rPr lang="en-US" altLang="zh-CN" sz="2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/@</a:t>
            </a:r>
            <a:r>
              <a:rPr lang="en-US" altLang="zh-CN" sz="2200" dirty="0" err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teliss</a:t>
            </a:r>
            <a:endParaRPr lang="en-GB" altLang="zh-CN" sz="2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TextBox 29"/>
          <p:cNvSpPr txBox="1"/>
          <p:nvPr userDrawn="1"/>
        </p:nvSpPr>
        <p:spPr>
          <a:xfrm rot="20445248">
            <a:off x="1389084" y="1492265"/>
            <a:ext cx="2953839" cy="923519"/>
          </a:xfrm>
          <a:prstGeom prst="rect">
            <a:avLst/>
          </a:prstGeom>
          <a:noFill/>
        </p:spPr>
        <p:txBody>
          <a:bodyPr wrap="none" lIns="91417" tIns="45708" rIns="91417" bIns="4570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54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</a:p>
        </p:txBody>
      </p:sp>
      <p:pic>
        <p:nvPicPr>
          <p:cNvPr id="32" name="Picture 3" descr="C:\Documents and Settings\tdz\桌面\未标题-2.pn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8968" y="3633194"/>
            <a:ext cx="457024" cy="41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E:\仝德志文件，勿删！\03-参考文档\！PPT图片及版面资源\06-PPT精选插图\05-头像\嘿嘿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100" y="728489"/>
            <a:ext cx="853112" cy="8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Documents and Settings\tdz\桌面\新建文件夹\欢迎02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0154" y="4636410"/>
            <a:ext cx="2908042" cy="1818421"/>
          </a:xfrm>
          <a:prstGeom prst="rect">
            <a:avLst/>
          </a:prstGeom>
          <a:noFill/>
          <a:ln w="28575">
            <a:solidFill>
              <a:srgbClr val="FB0024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user\Desktop\未标题-4 拷贝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9416" y="2795407"/>
            <a:ext cx="356307" cy="4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组合 35"/>
          <p:cNvGrpSpPr/>
          <p:nvPr userDrawn="1"/>
        </p:nvGrpSpPr>
        <p:grpSpPr>
          <a:xfrm>
            <a:off x="5904304" y="1965935"/>
            <a:ext cx="563955" cy="523997"/>
            <a:chOff x="5907429" y="1965479"/>
            <a:chExt cx="564102" cy="523876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5907429" y="1965479"/>
              <a:ext cx="564102" cy="52387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pic>
          <p:nvPicPr>
            <p:cNvPr id="38" name="Picture 4" descr="C:\Users\user\Desktop\未标题-5 拷贝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082" y="2021384"/>
              <a:ext cx="448164" cy="40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1048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3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8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00"/>
                            </p:stCondLst>
                            <p:childTnLst>
                              <p:par>
                                <p:cTn id="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3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8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300"/>
                            </p:stCondLst>
                            <p:childTnLst>
                              <p:par>
                                <p:cTn id="1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8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3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7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423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46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4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3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813" y="976635"/>
            <a:ext cx="12193625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9623473" y="752348"/>
            <a:ext cx="902769" cy="519373"/>
          </a:xfrm>
          <a:prstGeom prst="rect">
            <a:avLst/>
          </a:prstGeom>
          <a:solidFill>
            <a:srgbClr val="F2F2E6"/>
          </a:solidFill>
          <a:ln>
            <a:noFill/>
          </a:ln>
          <a:extLst/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2700" b="0" dirty="0" smtClean="0">
                <a:solidFill>
                  <a:srgbClr val="FB0024"/>
                </a:solidFill>
                <a:latin typeface="Impact" pitchFamily="34" charset="0"/>
              </a:rPr>
              <a:t>LOGO</a:t>
            </a:r>
            <a:endParaRPr lang="zh-CN" altLang="en-US" sz="2700" b="0" dirty="0" smtClean="0">
              <a:solidFill>
                <a:srgbClr val="FB0024"/>
              </a:solidFill>
              <a:latin typeface="Impact" pitchFamily="34" charset="0"/>
            </a:endParaRPr>
          </a:p>
        </p:txBody>
      </p:sp>
      <p:sp>
        <p:nvSpPr>
          <p:cNvPr id="10" name="TextBox 3"/>
          <p:cNvSpPr txBox="1"/>
          <p:nvPr userDrawn="1"/>
        </p:nvSpPr>
        <p:spPr>
          <a:xfrm>
            <a:off x="829095" y="404664"/>
            <a:ext cx="145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 smtClean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目录页</a:t>
            </a:r>
            <a:endParaRPr lang="zh-CN" altLang="en-US" sz="2800" b="1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24"/>
          <p:cNvSpPr>
            <a:spLocks noChangeArrowheads="1"/>
          </p:cNvSpPr>
          <p:nvPr userDrawn="1"/>
        </p:nvSpPr>
        <p:spPr bwMode="auto">
          <a:xfrm>
            <a:off x="2136590" y="558552"/>
            <a:ext cx="2447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rgbClr val="FFC000"/>
                </a:solidFill>
                <a:ea typeface="微软雅黑" pitchFamily="34" charset="-122"/>
                <a:cs typeface="Arial Unicode MS" pitchFamily="34" charset="-122"/>
              </a:rPr>
              <a:t>CONTENTS PAGE</a:t>
            </a:r>
            <a:endParaRPr lang="en-US" altLang="zh-CN" sz="1800" b="1" dirty="0">
              <a:solidFill>
                <a:srgbClr val="FFC000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11088403" y="6330806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—  </a:t>
            </a:r>
            <a:fld id="{2EEF1883-7A0E-4F66-9932-E581691AD397}" type="slidenum">
              <a:rPr lang="zh-CN" alt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6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479376" y="4077072"/>
            <a:ext cx="2677474" cy="1368152"/>
            <a:chOff x="480963" y="4653136"/>
            <a:chExt cx="2677474" cy="1368152"/>
          </a:xfrm>
        </p:grpSpPr>
        <p:cxnSp>
          <p:nvCxnSpPr>
            <p:cNvPr id="14" name="直接连接符 13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执行力知识概述</a:t>
              </a:r>
            </a:p>
          </p:txBody>
        </p:sp>
        <p:sp>
          <p:nvSpPr>
            <p:cNvPr id="18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第一章</a:t>
              </a: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3359696" y="4077072"/>
            <a:ext cx="2677474" cy="1368152"/>
            <a:chOff x="480963" y="4653136"/>
            <a:chExt cx="2677474" cy="1368152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执行力缺失原因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6240016" y="4077072"/>
            <a:ext cx="2677474" cy="1368152"/>
            <a:chOff x="480963" y="4653136"/>
            <a:chExt cx="2677474" cy="1368152"/>
          </a:xfrm>
        </p:grpSpPr>
        <p:cxnSp>
          <p:nvCxnSpPr>
            <p:cNvPr id="26" name="直接连接符 25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27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怎样提升执行力</a:t>
              </a:r>
            </a:p>
          </p:txBody>
        </p:sp>
        <p:sp>
          <p:nvSpPr>
            <p:cNvPr id="30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</p:grpSp>
      <p:grpSp>
        <p:nvGrpSpPr>
          <p:cNvPr id="31" name="组合 30"/>
          <p:cNvGrpSpPr/>
          <p:nvPr userDrawn="1"/>
        </p:nvGrpSpPr>
        <p:grpSpPr>
          <a:xfrm>
            <a:off x="9120336" y="4077072"/>
            <a:ext cx="2677474" cy="1368152"/>
            <a:chOff x="480963" y="4653136"/>
            <a:chExt cx="2677474" cy="1368152"/>
          </a:xfrm>
        </p:grpSpPr>
        <p:cxnSp>
          <p:nvCxnSpPr>
            <p:cNvPr id="32" name="直接连接符 31"/>
            <p:cNvCxnSpPr/>
            <p:nvPr/>
          </p:nvCxnSpPr>
          <p:spPr>
            <a:xfrm flipV="1">
              <a:off x="3145259" y="4661247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480963" y="4653136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矩形 33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执行力理念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原则</a:t>
              </a:r>
            </a:p>
          </p:txBody>
        </p:sp>
        <p:sp>
          <p:nvSpPr>
            <p:cNvPr id="36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第四章</a:t>
              </a:r>
            </a:p>
          </p:txBody>
        </p:sp>
      </p:grpSp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28" y="2205994"/>
            <a:ext cx="2662248" cy="171720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187" y="2204866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998" y="2204866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3810" y="2204865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795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63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56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657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92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88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-813" y="976635"/>
            <a:ext cx="12193625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9623473" y="764704"/>
            <a:ext cx="902769" cy="519373"/>
          </a:xfrm>
          <a:prstGeom prst="rect">
            <a:avLst/>
          </a:prstGeom>
          <a:solidFill>
            <a:srgbClr val="F2F2E6"/>
          </a:solidFill>
          <a:ln>
            <a:noFill/>
          </a:ln>
          <a:extLst/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2700" b="0" dirty="0" smtClean="0">
                <a:solidFill>
                  <a:srgbClr val="FB0024"/>
                </a:solidFill>
                <a:latin typeface="Impact" pitchFamily="34" charset="0"/>
              </a:rPr>
              <a:t>LOGO</a:t>
            </a:r>
            <a:endParaRPr lang="zh-CN" altLang="en-US" sz="2700" b="0" dirty="0" smtClean="0">
              <a:solidFill>
                <a:srgbClr val="FB0024"/>
              </a:solidFill>
              <a:latin typeface="Impact" pitchFamily="34" charset="0"/>
            </a:endParaRPr>
          </a:p>
        </p:txBody>
      </p:sp>
      <p:sp>
        <p:nvSpPr>
          <p:cNvPr id="12" name="TextBox 3"/>
          <p:cNvSpPr txBox="1"/>
          <p:nvPr userDrawn="1"/>
        </p:nvSpPr>
        <p:spPr>
          <a:xfrm>
            <a:off x="829095" y="404664"/>
            <a:ext cx="1451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2800" b="1" dirty="0" smtClean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800" b="1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24"/>
          <p:cNvSpPr>
            <a:spLocks noChangeArrowheads="1"/>
          </p:cNvSpPr>
          <p:nvPr userDrawn="1"/>
        </p:nvSpPr>
        <p:spPr bwMode="auto">
          <a:xfrm>
            <a:off x="2136590" y="558552"/>
            <a:ext cx="2447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FFC000"/>
                </a:solidFill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zh-CN" altLang="en-US" sz="1800" b="1" dirty="0">
              <a:solidFill>
                <a:srgbClr val="FFC000"/>
              </a:solidFill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4" name="TextBox 15"/>
          <p:cNvSpPr txBox="1"/>
          <p:nvPr userDrawn="1"/>
        </p:nvSpPr>
        <p:spPr>
          <a:xfrm>
            <a:off x="11088403" y="6330806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—  </a:t>
            </a:r>
            <a:fld id="{2EEF1883-7A0E-4F66-9932-E581691AD397}" type="slidenum">
              <a:rPr lang="zh-CN" altLang="en-US" sz="16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—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zh-CN" altLang="en-US" sz="16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 rot="10800000">
            <a:off x="7608464" y="3580722"/>
            <a:ext cx="2664000" cy="385200"/>
            <a:chOff x="5593828" y="4221088"/>
            <a:chExt cx="2664000" cy="405445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8257827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6200000" flipV="1">
              <a:off x="6925828" y="2889088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2109802" y="4077073"/>
            <a:ext cx="2664296" cy="392831"/>
            <a:chOff x="2065139" y="4077072"/>
            <a:chExt cx="2664296" cy="392831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4729435" y="4085183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2065139" y="4077072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03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力知识概述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62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656" y="1051741"/>
            <a:ext cx="4503778" cy="5454455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712195" y="476672"/>
            <a:ext cx="10479806" cy="576064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力知识概述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11088403" y="620688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—  </a:t>
            </a:r>
            <a:fld id="{2EEF1883-7A0E-4F66-9932-E581691AD397}" type="slidenum">
              <a:rPr lang="zh-CN" altLang="en-US" sz="1600" smtClean="0">
                <a:solidFill>
                  <a:schemeClr val="bg1"/>
                </a:solidFill>
              </a:rPr>
              <a:pPr/>
              <a:t>‹#›</a:t>
            </a:fld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—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1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6c224f4a20a446237f8d55c49822720e0df3d7d5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940" y="1052735"/>
            <a:ext cx="4062805" cy="54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第一</a:t>
            </a: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1712195" y="476672"/>
            <a:ext cx="10479806" cy="576064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力知识概述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5"/>
          <p:cNvSpPr txBox="1"/>
          <p:nvPr userDrawn="1"/>
        </p:nvSpPr>
        <p:spPr>
          <a:xfrm>
            <a:off x="11088403" y="620688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—  </a:t>
            </a:r>
            <a:fld id="{2EEF1883-7A0E-4F66-9932-E581691AD397}" type="slidenum">
              <a:rPr lang="zh-CN" altLang="en-US" sz="1600" smtClean="0">
                <a:solidFill>
                  <a:schemeClr val="bg1"/>
                </a:solidFill>
              </a:rPr>
              <a:pPr/>
              <a:t>‹#›</a:t>
            </a:fld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—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718940" y="5733256"/>
            <a:ext cx="4062804" cy="432048"/>
          </a:xfrm>
          <a:prstGeom prst="rect">
            <a:avLst/>
          </a:prstGeom>
          <a:solidFill>
            <a:srgbClr val="E20084">
              <a:alpha val="54902"/>
            </a:srgbClr>
          </a:solidFill>
          <a:ln>
            <a:noFill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34950" y="5733257"/>
            <a:ext cx="1030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余世维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5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力缺失原因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第二章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力缺失原因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560"/>
          <p:cNvSpPr txBox="1"/>
          <p:nvPr userDrawn="1"/>
        </p:nvSpPr>
        <p:spPr>
          <a:xfrm>
            <a:off x="8111699" y="1268760"/>
            <a:ext cx="374770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个人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执行力的缺失原因</a:t>
            </a:r>
          </a:p>
        </p:txBody>
      </p:sp>
    </p:spTree>
    <p:extLst>
      <p:ext uri="{BB962C8B-B14F-4D97-AF65-F5344CB8AC3E}">
        <p14:creationId xmlns:p14="http://schemas.microsoft.com/office/powerpoint/2010/main" val="397502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1" y="576595"/>
            <a:ext cx="1488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zh-CN" altLang="en-US" sz="18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zh-CN" altLang="en-US" sz="1800" kern="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章</a:t>
            </a:r>
            <a:endParaRPr lang="zh-CN" altLang="en-US" sz="18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2"/>
          <p:cNvSpPr txBox="1"/>
          <p:nvPr userDrawn="1"/>
        </p:nvSpPr>
        <p:spPr>
          <a:xfrm>
            <a:off x="1776645" y="561206"/>
            <a:ext cx="3527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000" kern="12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怎样提升执行力</a:t>
            </a:r>
            <a:endParaRPr lang="zh-CN" altLang="en-US" sz="2000" kern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0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1F1E5"/>
            </a:gs>
            <a:gs pos="74000">
              <a:srgbClr val="F7F7ED"/>
            </a:gs>
            <a:gs pos="83000">
              <a:srgbClr val="F8F8EE"/>
            </a:gs>
            <a:gs pos="100000">
              <a:srgbClr val="F9F9E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813" y="6506195"/>
            <a:ext cx="12193625" cy="95250"/>
          </a:xfrm>
          <a:prstGeom prst="rect">
            <a:avLst/>
          </a:prstGeom>
          <a:gradFill>
            <a:gsLst>
              <a:gs pos="0">
                <a:srgbClr val="E20084"/>
              </a:gs>
              <a:gs pos="100000">
                <a:srgbClr val="FB0024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 sz="1800"/>
          </a:p>
        </p:txBody>
      </p:sp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9623473" y="6269290"/>
            <a:ext cx="902769" cy="519373"/>
          </a:xfrm>
          <a:prstGeom prst="rect">
            <a:avLst/>
          </a:prstGeom>
          <a:solidFill>
            <a:srgbClr val="F7F7ED"/>
          </a:solidFill>
          <a:ln>
            <a:noFill/>
          </a:ln>
          <a:extLst/>
        </p:spPr>
        <p:txBody>
          <a:bodyPr wrap="none" lIns="102870" tIns="51435" rIns="102870" bIns="51435">
            <a:spAutoFit/>
          </a:bodyPr>
          <a:lstStyle>
            <a:lvl1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defTabSz="10287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>
              <a:defRPr/>
            </a:pPr>
            <a:r>
              <a:rPr lang="en-US" altLang="zh-CN" sz="2700" b="0" dirty="0" smtClean="0">
                <a:solidFill>
                  <a:srgbClr val="FB0024"/>
                </a:solidFill>
                <a:latin typeface="Impact" pitchFamily="34" charset="0"/>
              </a:rPr>
              <a:t>LOGO</a:t>
            </a:r>
            <a:endParaRPr lang="zh-CN" altLang="en-US" sz="2700" b="0" dirty="0" smtClean="0">
              <a:solidFill>
                <a:srgbClr val="FB0024"/>
              </a:solidFill>
              <a:latin typeface="Impact" pitchFamily="34" charset="0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476672"/>
            <a:ext cx="1280260" cy="576064"/>
          </a:xfrm>
          <a:prstGeom prst="rect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1712195" y="476672"/>
            <a:ext cx="10479806" cy="576064"/>
          </a:xfrm>
          <a:prstGeom prst="rect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直角三角形 6"/>
          <p:cNvSpPr/>
          <p:nvPr userDrawn="1"/>
        </p:nvSpPr>
        <p:spPr>
          <a:xfrm>
            <a:off x="1280260" y="476672"/>
            <a:ext cx="304031" cy="576064"/>
          </a:xfrm>
          <a:prstGeom prst="rtTriangle">
            <a:avLst/>
          </a:prstGeom>
          <a:solidFill>
            <a:srgbClr val="E20084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8" name="直角三角形 7"/>
          <p:cNvSpPr/>
          <p:nvPr userDrawn="1"/>
        </p:nvSpPr>
        <p:spPr>
          <a:xfrm flipH="1" flipV="1">
            <a:off x="1406275" y="476672"/>
            <a:ext cx="305920" cy="576064"/>
          </a:xfrm>
          <a:prstGeom prst="rtTriangle">
            <a:avLst/>
          </a:prstGeom>
          <a:solidFill>
            <a:srgbClr val="FB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10" name="TextBox 15"/>
          <p:cNvSpPr txBox="1"/>
          <p:nvPr userDrawn="1"/>
        </p:nvSpPr>
        <p:spPr>
          <a:xfrm>
            <a:off x="11088403" y="620688"/>
            <a:ext cx="9827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—  </a:t>
            </a:r>
            <a:fld id="{2EEF1883-7A0E-4F66-9932-E581691AD397}" type="slidenum">
              <a:rPr lang="zh-CN" altLang="en-US" sz="1600" smtClean="0">
                <a:solidFill>
                  <a:schemeClr val="bg1"/>
                </a:solidFill>
              </a:rPr>
              <a:pPr/>
              <a:t>‹#›</a:t>
            </a:fld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zh-CN" sz="1600" dirty="0" smtClean="0">
                <a:solidFill>
                  <a:schemeClr val="bg1"/>
                </a:solidFill>
              </a:rPr>
              <a:t>—</a:t>
            </a:r>
            <a:r>
              <a:rPr lang="zh-CN" altLang="en-US" sz="1600" dirty="0" smtClean="0">
                <a:solidFill>
                  <a:schemeClr val="bg1"/>
                </a:solidFill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80" r:id="rId3"/>
    <p:sldLayoutId id="2147483666" r:id="rId4"/>
    <p:sldLayoutId id="2147483681" r:id="rId5"/>
    <p:sldLayoutId id="2147483682" r:id="rId6"/>
    <p:sldLayoutId id="2147483650" r:id="rId7"/>
    <p:sldLayoutId id="2147483683" r:id="rId8"/>
    <p:sldLayoutId id="2147483673" r:id="rId9"/>
    <p:sldLayoutId id="2147483684" r:id="rId10"/>
    <p:sldLayoutId id="2147483685" r:id="rId11"/>
    <p:sldLayoutId id="2147483677" r:id="rId12"/>
    <p:sldLayoutId id="2147483655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31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610445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1.3.1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6160" y="2366633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执行力低下是企业管理的最大黑洞</a:t>
            </a:r>
            <a:endParaRPr lang="en-US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0096" y="2366633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itchFamily="34" charset="0"/>
              </a:rPr>
              <a:t>1</a:t>
            </a:r>
            <a:endParaRPr lang="zh-CN" altLang="en-US" sz="3200" dirty="0">
              <a:latin typeface="Arial Black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919560" y="3375920"/>
            <a:ext cx="216000" cy="1476152"/>
            <a:chOff x="1921147" y="3375920"/>
            <a:chExt cx="216000" cy="1476152"/>
          </a:xfrm>
        </p:grpSpPr>
        <p:sp>
          <p:nvSpPr>
            <p:cNvPr id="16" name="矩形 15"/>
            <p:cNvSpPr/>
            <p:nvPr/>
          </p:nvSpPr>
          <p:spPr>
            <a:xfrm>
              <a:off x="1921147" y="3375920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921147" y="3690958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921147" y="4005996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1921147" y="4321034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47" y="463607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90975" y="3267921"/>
            <a:ext cx="551946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为什么伟大的理想不能如愿转变为现实？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为什么无懈可击的战略方案达不到预期的效果？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为什么经过科学论证的目标不能如愿变成具体的结果？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为什么小心翼翼费尽心思却被对手抢占先机？</a:t>
            </a:r>
          </a:p>
          <a:p>
            <a:pPr>
              <a:lnSpc>
                <a:spcPct val="13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为什么同样的计划，同样的策略，业绩却相差十万八千里？</a:t>
            </a:r>
          </a:p>
        </p:txBody>
      </p:sp>
      <p:sp>
        <p:nvSpPr>
          <p:cNvPr id="22" name="Dark Gray"/>
          <p:cNvSpPr/>
          <p:nvPr/>
        </p:nvSpPr>
        <p:spPr bwMode="auto">
          <a:xfrm>
            <a:off x="1919536" y="5157192"/>
            <a:ext cx="9793088" cy="936104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一系列的“为什么”让人很难找出理想的答案！但是，这些“为什么”的背后都隐含着一个重要的现实，那就是</a:t>
            </a:r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——</a:t>
            </a: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执行不力！</a:t>
            </a:r>
            <a:endParaRPr lang="en-US" sz="20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05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2" grpId="1" animBg="1"/>
      <p:bldP spid="22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1.3.1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6160" y="2366633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执行力低下是企业管理的最大黑洞</a:t>
            </a:r>
            <a:endParaRPr lang="en-US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0096" y="2366633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itchFamily="34" charset="0"/>
              </a:rPr>
              <a:t>1</a:t>
            </a:r>
            <a:endParaRPr lang="zh-CN" altLang="en-US" sz="3200" dirty="0">
              <a:latin typeface="Arial Black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6960097" y="4167066"/>
            <a:ext cx="4900804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换言之，公司为了维护组织自身平衡稳定，将大量的时间和精力花在了企业内部协调、开会、解决人事问题、处理各种管理纷争上了，此时企业组织变成了“为了存在而存在”而非“为了顾客而存在”。然而顾客却必须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的价值，向公司支付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的货币。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执行力低下，已成为企业管理的最大黑洞！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960098" y="2996952"/>
            <a:ext cx="4900805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曾有一权威公司做过调查：在整整一年的时间里，许多公司只有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的时间在为顾客提供服务，其余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85%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的时间所做工作对顾客而言根本没有意义。</a:t>
            </a:r>
          </a:p>
        </p:txBody>
      </p:sp>
      <p:pic>
        <p:nvPicPr>
          <p:cNvPr id="1026" name="Picture 2" descr="F:\360云盘\02-个人资料\！PPT图片及版面资源\06-PPT精选插图\03-人物\58013-120321130141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3067376"/>
            <a:ext cx="4752528" cy="316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直接连接符 25"/>
          <p:cNvCxnSpPr/>
          <p:nvPr/>
        </p:nvCxnSpPr>
        <p:spPr>
          <a:xfrm>
            <a:off x="696009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445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0097" y="3036358"/>
            <a:ext cx="4752527" cy="3128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1.3.1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6160" y="2366633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强大的执行力是实现战略的必要条件</a:t>
            </a:r>
            <a:endParaRPr lang="en-US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0096" y="2366633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itchFamily="34" charset="0"/>
              </a:rPr>
              <a:t>2</a:t>
            </a:r>
            <a:endParaRPr lang="zh-CN" altLang="en-US" sz="3200" dirty="0">
              <a:latin typeface="Arial Black" pitchFamily="34" charset="0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7032104" y="4831986"/>
            <a:ext cx="468051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有只老鼠的提议立刻引来满场的叫好声，它建议在猫的身上挂个铃铛。在一片叫好声中，有只老鼠突然问道：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“谁来挂铃铛？”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7032104" y="3284985"/>
            <a:ext cx="4680520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据说，这是一个被美国某商学院搬进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MBA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课堂的寓言。一群老鼠，深为一只凶狠无比、善于捕鼠的猫所苦。于是，老鼠们齐聚一堂，商讨如何解决这只讨厌的猫。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960096" y="6263070"/>
            <a:ext cx="4752528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media-saver.com/wp-content/uploads/2012/03/2fd223f4ansen-cat-2.jpg?w=500&amp;h=37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9564" y="3036358"/>
            <a:ext cx="4762500" cy="32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40377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1.3.1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执行力对组织的重要性</a:t>
            </a:r>
          </a:p>
        </p:txBody>
      </p:sp>
      <p:sp>
        <p:nvSpPr>
          <p:cNvPr id="10" name="Dark Gray"/>
          <p:cNvSpPr/>
          <p:nvPr/>
        </p:nvSpPr>
        <p:spPr bwMode="auto">
          <a:xfrm>
            <a:off x="7536160" y="2366633"/>
            <a:ext cx="4176464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强大的执行力是实现战略的必要条件</a:t>
            </a:r>
            <a:endParaRPr lang="en-US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960096" y="2366633"/>
            <a:ext cx="504000" cy="504055"/>
          </a:xfrm>
          <a:prstGeom prst="rect">
            <a:avLst/>
          </a:prstGeom>
          <a:solidFill>
            <a:srgbClr val="E2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Arial Black" pitchFamily="34" charset="0"/>
              </a:rPr>
              <a:t>2</a:t>
            </a:r>
            <a:endParaRPr lang="zh-CN" altLang="en-US" sz="3200" dirty="0">
              <a:latin typeface="Arial Black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960096" y="6165304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360云盘\02-个人资料\！PPT图片及版面资源\06-PPT精选插图\02-商务\188141-1205221426079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7" y="2996952"/>
            <a:ext cx="477161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6960097" y="4688873"/>
            <a:ext cx="4900804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其实，很多公司都有许多大致不二的方法和程序，执行力的不同造成了结果的巨大差异！执行力，这是一切战略得以顺利实现的关键要素。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如果没有执行力，战略最终只是一句空话。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6960098" y="3140969"/>
            <a:ext cx="4900805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当企业的战略方向已经或基本确定，这时候执行力就变得最为关键。许多企业的失败不是战略的问题，而是战略执行的问题！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再好的战略，如果不去执行，也只是空谈。</a:t>
            </a:r>
          </a:p>
        </p:txBody>
      </p:sp>
    </p:spTree>
    <p:extLst>
      <p:ext uri="{BB962C8B-B14F-4D97-AF65-F5344CB8AC3E}">
        <p14:creationId xmlns:p14="http://schemas.microsoft.com/office/powerpoint/2010/main" val="607813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执行力为什么重要</a:t>
            </a:r>
          </a:p>
        </p:txBody>
      </p:sp>
      <p:pic>
        <p:nvPicPr>
          <p:cNvPr id="4098" name="Picture 2" descr="http://www.fyjs.cn/bbs/attachments/Mon_0903/149_112126_dfdb0bd52afb8e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95"/>
          <a:stretch/>
        </p:blipFill>
        <p:spPr bwMode="auto">
          <a:xfrm>
            <a:off x="1847140" y="2043772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src.baidu.com/baike/pic/item/eab9044ca2e39cc7d62afc0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3590" y="2043772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src.baidu.com/baike/pic/item/9dc3cf588ff13dca800a18be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15"/>
          <a:stretch/>
        </p:blipFill>
        <p:spPr bwMode="auto">
          <a:xfrm>
            <a:off x="6800040" y="2043772"/>
            <a:ext cx="24480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511758.com/pic/63446671896755625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6490" y="2043772"/>
            <a:ext cx="2448000" cy="183600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835002" y="4081264"/>
            <a:ext cx="2472276" cy="1728192"/>
            <a:chOff x="1849114" y="4005064"/>
            <a:chExt cx="2472276" cy="1728192"/>
          </a:xfrm>
        </p:grpSpPr>
        <p:sp>
          <p:nvSpPr>
            <p:cNvPr id="16" name="Dark Gray"/>
            <p:cNvSpPr/>
            <p:nvPr/>
          </p:nvSpPr>
          <p:spPr bwMode="auto">
            <a:xfrm>
              <a:off x="1849114" y="4005064"/>
              <a:ext cx="2448001" cy="158417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849115" y="4149080"/>
              <a:ext cx="24722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“在企业运作中，其战略设计只有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10%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的价值，其余的全部都是执行的价值。”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哈佛商学院前院长波特</a:t>
              </a:r>
            </a:p>
          </p:txBody>
        </p:sp>
        <p:sp>
          <p:nvSpPr>
            <p:cNvPr id="18" name="Dark Gray"/>
            <p:cNvSpPr/>
            <p:nvPr/>
          </p:nvSpPr>
          <p:spPr bwMode="auto">
            <a:xfrm>
              <a:off x="1849114" y="5625256"/>
              <a:ext cx="2448001" cy="108000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311452" y="4081264"/>
            <a:ext cx="2472276" cy="1728192"/>
            <a:chOff x="1849114" y="4005064"/>
            <a:chExt cx="2472276" cy="1728192"/>
          </a:xfrm>
        </p:grpSpPr>
        <p:sp>
          <p:nvSpPr>
            <p:cNvPr id="21" name="Dark Gray"/>
            <p:cNvSpPr/>
            <p:nvPr/>
          </p:nvSpPr>
          <p:spPr bwMode="auto">
            <a:xfrm>
              <a:off x="1849114" y="4005064"/>
              <a:ext cx="2448001" cy="158417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49115" y="4149080"/>
              <a:ext cx="24722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“确定目标不是主要的问题，你如何实现目标和如何坚持执行计划才是决定性的问题。”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德鲁克</a:t>
              </a:r>
            </a:p>
          </p:txBody>
        </p:sp>
        <p:sp>
          <p:nvSpPr>
            <p:cNvPr id="23" name="Dark Gray"/>
            <p:cNvSpPr/>
            <p:nvPr/>
          </p:nvSpPr>
          <p:spPr bwMode="auto">
            <a:xfrm>
              <a:off x="1849114" y="5625256"/>
              <a:ext cx="2448001" cy="108000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64352" y="4081264"/>
            <a:ext cx="2472276" cy="1728192"/>
            <a:chOff x="1849114" y="4005064"/>
            <a:chExt cx="2472276" cy="1728192"/>
          </a:xfrm>
        </p:grpSpPr>
        <p:sp>
          <p:nvSpPr>
            <p:cNvPr id="25" name="Dark Gray"/>
            <p:cNvSpPr/>
            <p:nvPr/>
          </p:nvSpPr>
          <p:spPr bwMode="auto">
            <a:xfrm>
              <a:off x="1849114" y="4005064"/>
              <a:ext cx="2448001" cy="158417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49115" y="4149080"/>
              <a:ext cx="24722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“一位管理者的成功，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％在战略，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95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％在执行”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——ABB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公司董事长巴尼维克</a:t>
              </a:r>
            </a:p>
          </p:txBody>
        </p:sp>
        <p:sp>
          <p:nvSpPr>
            <p:cNvPr id="28" name="Dark Gray"/>
            <p:cNvSpPr/>
            <p:nvPr/>
          </p:nvSpPr>
          <p:spPr bwMode="auto">
            <a:xfrm>
              <a:off x="1849114" y="5625256"/>
              <a:ext cx="2448001" cy="108000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787902" y="4081264"/>
            <a:ext cx="2472276" cy="1728192"/>
            <a:chOff x="1849114" y="4005064"/>
            <a:chExt cx="2472276" cy="1728192"/>
          </a:xfrm>
        </p:grpSpPr>
        <p:sp>
          <p:nvSpPr>
            <p:cNvPr id="30" name="Dark Gray"/>
            <p:cNvSpPr/>
            <p:nvPr/>
          </p:nvSpPr>
          <p:spPr bwMode="auto">
            <a:xfrm>
              <a:off x="1849114" y="4005064"/>
              <a:ext cx="2448001" cy="158417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49115" y="4149080"/>
              <a:ext cx="24722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“没有执行力，就没有竞争力！微软在未来十年内，所面临的挑战就是执行力。”</a:t>
              </a:r>
              <a:r>
                <a:rPr lang="en-US" altLang="zh-CN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比尔盖茨</a:t>
              </a:r>
            </a:p>
          </p:txBody>
        </p:sp>
        <p:sp>
          <p:nvSpPr>
            <p:cNvPr id="32" name="Dark Gray"/>
            <p:cNvSpPr/>
            <p:nvPr/>
          </p:nvSpPr>
          <p:spPr bwMode="auto">
            <a:xfrm>
              <a:off x="1849114" y="5625256"/>
              <a:ext cx="2448001" cy="108000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50408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4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9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0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2" presetClass="entr" presetSubtype="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2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2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2" presetClass="entr" presetSubtype="0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2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9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执行力为什么重要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1.3.2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执行力对个人的重要性</a:t>
            </a:r>
          </a:p>
        </p:txBody>
      </p:sp>
      <p:sp>
        <p:nvSpPr>
          <p:cNvPr id="24" name="矩形 23"/>
          <p:cNvSpPr/>
          <p:nvPr/>
        </p:nvSpPr>
        <p:spPr>
          <a:xfrm>
            <a:off x="6960097" y="2996952"/>
            <a:ext cx="4752527" cy="2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7104112" y="2996953"/>
            <a:ext cx="4536504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蜀之鄙有二僧，其一贫，其一富。贫者语于富者曰：“吾欲之南海，何如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富者曰：“子何恃而往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曰：“吾一瓶一钵足矣。”富者曰：“吾数年来欲买舟而下，犹未能也。子何恃而往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越明年，贫者自南海还，以告富者。富者有惭色。</a:t>
            </a:r>
          </a:p>
        </p:txBody>
      </p:sp>
      <p:pic>
        <p:nvPicPr>
          <p:cNvPr id="1026" name="Picture 2" descr="http://www.hkjf.net/upload/2011/04/09/6/114095715717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9536" y="2996952"/>
            <a:ext cx="4752528" cy="317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xtLst/>
        </p:spPr>
      </p:pic>
      <p:sp>
        <p:nvSpPr>
          <p:cNvPr id="11" name="Dark Gray"/>
          <p:cNvSpPr/>
          <p:nvPr/>
        </p:nvSpPr>
        <p:spPr bwMode="auto">
          <a:xfrm>
            <a:off x="6960096" y="5115120"/>
            <a:ext cx="4752527" cy="1060086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对个人而言，没有执行力（或称行动力），一切梦想、设想、构想、理想，统统都只能是幻想和空想！没有执行力，将一事无成。</a:t>
            </a: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300373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  <p:bldP spid="11" grpId="1" animBg="1"/>
      <p:bldP spid="11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5423" y="3544625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执行力缺失原因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第二章</a:t>
              </a:r>
            </a:p>
          </p:txBody>
        </p: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6160" y="4057867"/>
            <a:ext cx="2923084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组织执行力缺失原因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个人执行力缺失原因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802" y="2204865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7431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898980" y="4777316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企业执行力文化的魅力就在于能透过无形中的渗透力和感染力，影响企业全体员工的行为，引导执行者向一致的目标努力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因此，企业领导者最大的任务之一就是营造企业的执行力文化。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898980" y="3043908"/>
            <a:ext cx="4989109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没有形成强有力的执行文化，也就没有了严格执行的工作氛围。执行力文化就是把“执行力”作为所有行为的最高准则和终极目标的文化，其关键在于透过企业文化塑造和影响企业所有员工的行为，进而提升企业的执行力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没有形成强有力的执行文化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F:\360云盘\02-个人资料\！PPT图片及版面资源\06-PPT精选插图\03-人物\159500-1205161319486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8088" y="2870687"/>
            <a:ext cx="5047412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领导者缺乏表率</a:t>
            </a:r>
          </a:p>
        </p:txBody>
      </p:sp>
      <p:sp>
        <p:nvSpPr>
          <p:cNvPr id="11" name="矩形 10"/>
          <p:cNvSpPr/>
          <p:nvPr/>
        </p:nvSpPr>
        <p:spPr>
          <a:xfrm>
            <a:off x="1919538" y="3099120"/>
            <a:ext cx="4752527" cy="3180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Dark Gray"/>
          <p:cNvSpPr/>
          <p:nvPr/>
        </p:nvSpPr>
        <p:spPr bwMode="auto">
          <a:xfrm>
            <a:off x="6932723" y="3099120"/>
            <a:ext cx="4752527" cy="2016000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古人云：“己身不正，虽令不行”；“上梁不正下梁歪”。如果领导者在工作中宽以待己，严于律人，自己没有做好表率，何以服人？这样怎能带出有执行力的团队？</a:t>
            </a:r>
            <a:endParaRPr lang="en-US" sz="20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14" name="Picture 2" descr="C:\Users\user\Desktop\未标题-1 拷贝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2749" y="5301208"/>
            <a:ext cx="4752528" cy="9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3553" y="4593654"/>
            <a:ext cx="4536502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孔子听说后对子贡说：“你这是不对的，因为你开了个坏的先例，从此不会有鲁国人再肯为沦为奴隶的同胞赎身了。你接受国家补偿的赎金，不会损害你行为的价值；你拒绝这笔赎金，只会破坏国家那条好法律。”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3554" y="3140969"/>
            <a:ext cx="4536503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春秋时代，鲁国法律规定：如果鲁国人在外国沦为奴隶，有人出钱赎回来，事后可由国家报销。子贡是孔门高徒，经商有方。一次，他赎了一个同胞归国，事后却拒绝了国家支付的赎金。</a:t>
            </a:r>
          </a:p>
        </p:txBody>
      </p:sp>
    </p:spTree>
    <p:extLst>
      <p:ext uri="{BB962C8B-B14F-4D97-AF65-F5344CB8AC3E}">
        <p14:creationId xmlns:p14="http://schemas.microsoft.com/office/powerpoint/2010/main" val="113861841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2.1.3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制度、流程的缺失或不够完善</a:t>
            </a:r>
          </a:p>
        </p:txBody>
      </p:sp>
      <p:sp>
        <p:nvSpPr>
          <p:cNvPr id="11" name="矩形 10"/>
          <p:cNvSpPr/>
          <p:nvPr/>
        </p:nvSpPr>
        <p:spPr>
          <a:xfrm>
            <a:off x="1919538" y="3099120"/>
            <a:ext cx="4752527" cy="3180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3553" y="4570688"/>
            <a:ext cx="4536502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都是一群从青纱帐里出来的土八路，习惯于埋个地雷、端个炮楼的工作方法；还不习惯于职业化、表格化、模板化、规范化的管理，重复劳动，重叠的管理还十分多，这就是效率不高的根源。”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请您猜猜这是哪家企业？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2063554" y="3789041"/>
            <a:ext cx="4536503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某企业老总对公司管理状况评价：“职业化、规范化、表格化、模板化的管理还十分欠缺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2639616" y="3645024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60"/>
          <p:cNvSpPr txBox="1"/>
          <p:nvPr/>
        </p:nvSpPr>
        <p:spPr>
          <a:xfrm>
            <a:off x="2711624" y="3275692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猜猜看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Dark Gray"/>
          <p:cNvSpPr/>
          <p:nvPr/>
        </p:nvSpPr>
        <p:spPr bwMode="auto">
          <a:xfrm>
            <a:off x="6960096" y="4486154"/>
            <a:ext cx="4752527" cy="1793256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没有相应的管理制度、工作流程，或出台的制度、流程不够严谨，过于繁琐，不利于执行。这样，员工在执行过程中就无法做到“有章可循，有法可依，有流程可走，有表单可用”。这样，执行力怎么能高呢？</a:t>
            </a: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2050" name="Picture 2" descr="F:\360云盘\02-个人资料\！PPT图片及版面资源\06-PPT精选插图\03-人物\1858-1203061K9459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096" y="3099120"/>
            <a:ext cx="2356385" cy="13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360云盘\02-个人资料\！PPT图片及版面资源\06-PPT精选插图\03-人物\188897-1206111U541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4838" y="3099120"/>
            <a:ext cx="2337784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68386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8" grpId="1" animBg="1"/>
      <p:bldP spid="18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437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2.1.4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没有找到有执行力的员工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279576" y="3068960"/>
            <a:ext cx="9581326" cy="238296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％的人看不出是在工作，而是在制造矛盾，无事必生非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破坏性的做；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％的人正在等待着什么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不想做；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％的人正在为增加库存而工作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——“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蛮做”、“盲做”、“糊做”；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的人由于没有对公司做出贡献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在做，而是负效劳动；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％的人正在按照低效的标准或方法工作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想做，而不会正确有效地做；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15%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的人属于正常范围，但绩效仍然不高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做不好，做事不到位。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7824192" y="2870687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560"/>
          <p:cNvSpPr txBox="1"/>
          <p:nvPr/>
        </p:nvSpPr>
        <p:spPr>
          <a:xfrm>
            <a:off x="7896200" y="2501355"/>
            <a:ext cx="374441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中国企业执行力低下的表现症状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919536" y="3165030"/>
            <a:ext cx="216000" cy="2177280"/>
            <a:chOff x="1921123" y="3230342"/>
            <a:chExt cx="216000" cy="2177280"/>
          </a:xfrm>
        </p:grpSpPr>
        <p:sp>
          <p:nvSpPr>
            <p:cNvPr id="19" name="矩形 18"/>
            <p:cNvSpPr/>
            <p:nvPr/>
          </p:nvSpPr>
          <p:spPr>
            <a:xfrm>
              <a:off x="1921123" y="323034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921123" y="355722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921123" y="388410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921123" y="421098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921123" y="453786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921123" y="486474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921123" y="5191622"/>
              <a:ext cx="216000" cy="216000"/>
            </a:xfrm>
            <a:prstGeom prst="rect">
              <a:avLst/>
            </a:prstGeom>
            <a:solidFill>
              <a:srgbClr val="FB00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Dark Gray"/>
          <p:cNvSpPr/>
          <p:nvPr/>
        </p:nvSpPr>
        <p:spPr bwMode="auto">
          <a:xfrm>
            <a:off x="1919536" y="5517232"/>
            <a:ext cx="9793088" cy="720080"/>
          </a:xfrm>
          <a:prstGeom prst="roundRect">
            <a:avLst>
              <a:gd name="adj" fmla="val 0"/>
            </a:avLst>
          </a:prstGeom>
          <a:solidFill>
            <a:srgbClr val="FB002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可见，企业中想做大事的人太多，而愿把小事做完美的人太少。若员工或团队没有执行力，企业何来的执行力？</a:t>
            </a:r>
            <a:endParaRPr lang="en-US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8107001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6" grpId="1" animBg="1"/>
      <p:bldP spid="26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2.1.4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没有找到有执行力的员工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898980" y="4777316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这是因为人员优势的特性是少有的，且是独特的，竞争对手往往难以仿效，也无从取代，是一种非常强大的竞争优势。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可以说，优秀的执行人员就是完成任务的一把“万能钥匙”。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898980" y="3043909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其实，执行力归根结底在于人，企业要提升自我的整体执行力就必须先找到拥有执行能力的人。员工是达到有效执行的最终端的实现者。在这个瞬息万变的年代里，唯有员工可以长久地维持企业的竞争力。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F:\360云盘\02-个人资料\！PPT图片及版面资源\06-PPT精选插图\03-人物\1716-1112141J054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2870687"/>
            <a:ext cx="5047413" cy="336662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接连接符 29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16950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缺乏监督和考核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898980" y="4777316"/>
            <a:ext cx="4989108" cy="101476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美国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IBM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有一位总裁他讲了两句话，第一句说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员工不会做你希望他做的，只会做你检查的。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第二句说如果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你强调什么就会去检查什么，你不检查就等于不重视。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898980" y="3043908"/>
            <a:ext cx="4989109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成功的企业，离不开科学的预测、正确的决策、严格的管理和有效的监督。制度的落实不仅需要自觉维护，更需要组织监督。大家都上过学，学校老师布置的作业如果不检查，学生会有应付与侥幸的心态出现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:\360云盘\02-个人资料\！PPT图片及版面资源\06-PPT精选插图\03-人物\xpic69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9" y="2870688"/>
            <a:ext cx="5056013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780017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2.1.6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没有奖惩（考核结果的运用）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http://news.china-flower.com/Upload2005/2005-9-29/200592914823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5" y="2334053"/>
            <a:ext cx="4709129" cy="38781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919536" y="3140968"/>
            <a:ext cx="4752528" cy="3071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3553" y="5077630"/>
            <a:ext cx="4536502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故事的结果众所周知，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两名爱姬屡次带头违反军规被斩首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再集训时，无一宫女嬉笑喧哗。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3554" y="3542496"/>
            <a:ext cx="4536503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吴王阖闾令孙武训练姬妃宫女。孙武挑选百名宫女分列两队，且令吴王的两名爱姬担任队长。列队训练时，三令五申，宫女们还是满不在乎，两名担任队长的爱姬更是笑弯了腰。</a:t>
            </a:r>
          </a:p>
        </p:txBody>
      </p:sp>
    </p:spTree>
    <p:extLst>
      <p:ext uri="{BB962C8B-B14F-4D97-AF65-F5344CB8AC3E}">
        <p14:creationId xmlns:p14="http://schemas.microsoft.com/office/powerpoint/2010/main" val="2653756004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组织执行力的缺失原因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2.1.6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没有奖惩（考核结果的运用）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898980" y="4777316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好的管理理论、管理方案，管理模式固然对企业管理有很大的作用，但是如果做不到奖惩分明，是很难取得实质性效果的。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因此，企业战略的实施，关键在于企业要有一个奖惩分明的激励机制。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898980" y="3494355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即使是监督了，检查了，如果对执行力优秀的员工没有奖励，对执行力低下的员工没有处罚，那即使监督检查了又有什么用呢？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360云盘\02-个人资料\！PPT图片及版面资源\06-PPT精选插图\03-人物\Fotolia_28236516_Subscription_X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096" y="2870686"/>
            <a:ext cx="4883350" cy="33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54312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8112224" y="1268760"/>
            <a:ext cx="374867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个人执行力的缺失原因</a:t>
            </a:r>
          </a:p>
        </p:txBody>
      </p:sp>
      <p:sp>
        <p:nvSpPr>
          <p:cNvPr id="11" name="Dark Gray"/>
          <p:cNvSpPr/>
          <p:nvPr/>
        </p:nvSpPr>
        <p:spPr bwMode="auto">
          <a:xfrm>
            <a:off x="1775521" y="3140968"/>
            <a:ext cx="10064637" cy="1584176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22569" y="3394447"/>
            <a:ext cx="9517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员工能够快速行动，并能够在既定时间内保质保量地完成任务。</a:t>
            </a: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775521" y="2658977"/>
            <a:ext cx="10064637" cy="449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员工执行力强，一般是指：</a:t>
            </a:r>
            <a:endParaRPr lang="zh-CN" altLang="en-US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35560" y="2658976"/>
            <a:ext cx="129600" cy="842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2293864" y="2658976"/>
            <a:ext cx="0" cy="84203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rk Gray"/>
          <p:cNvSpPr/>
          <p:nvPr/>
        </p:nvSpPr>
        <p:spPr bwMode="auto">
          <a:xfrm>
            <a:off x="1775521" y="4777720"/>
            <a:ext cx="10064637" cy="864096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2322569" y="4823440"/>
            <a:ext cx="9517587" cy="80701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我们可以想象一下自己身边的同事，哪些是执行力强的，哪些是执行力弱的，然后对员工执行力缺失的原因总结如下：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Dark Gray"/>
          <p:cNvSpPr/>
          <p:nvPr/>
        </p:nvSpPr>
        <p:spPr bwMode="auto">
          <a:xfrm>
            <a:off x="1775521" y="5677832"/>
            <a:ext cx="10064637" cy="10800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80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没有上进心，自我要求标准低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898980" y="5078531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没有追求，没有上进心的人，对自己的要求标准低，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做事浅尝辄止，遇到困难就掉头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。这样的员工很难有很强的执行力。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F:\360云盘\02-个人资料\！PPT图片及版面资源\06-PPT精选插图\03-人物\xpic677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15494" y="2854406"/>
            <a:ext cx="4745409" cy="33829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2898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440386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2.2.2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意志不坚定，缺乏毅力，不能吃苦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898980" y="5078531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不能吃苦，没有毅力，没有坚决完成任务的坚强信念，遇到困难时往往选择逃避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，而不是勇敢面对、积极寻找方法或者寻求帮助。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F:\360云盘\02-个人资料\！PPT图片及版面资源\06-PPT精选插图\03-人物\xpic74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7648" y="2870687"/>
            <a:ext cx="5050560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8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2.2.3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拖延磨唧，缺乏行动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898980" y="4777316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拖延消磨了意志，使人丧失进取心。一旦开始遇事推拖，就很容易再次拖延，直到变成一种根深蒂固的习惯。拖延，只能让他人领先。任何憧憬、理想和计划，都会在拖延中落空。</a:t>
            </a:r>
            <a:endParaRPr lang="zh-CN" altLang="en-US" sz="1600" b="1" dirty="0">
              <a:solidFill>
                <a:srgbClr val="FB002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898980" y="3925502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拖延不会让事情凭空消失，只会使普通的事情变成紧急的事情。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98979" y="3105835"/>
            <a:ext cx="49891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“最消磨意志、最摧毁创造力的事情，莫过于拥有梦想而不开始行动”。</a:t>
            </a:r>
            <a:endParaRPr lang="zh-CN" altLang="en-US" dirty="0">
              <a:solidFill>
                <a:srgbClr val="FB0024"/>
              </a:solidFill>
            </a:endParaRPr>
          </a:p>
        </p:txBody>
      </p:sp>
      <p:pic>
        <p:nvPicPr>
          <p:cNvPr id="1026" name="Picture 2" descr="F:\360云盘\02-个人资料\！PPT图片及版面资源\06-PPT精选插图\03-人物\240425-121013200924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2104" y="2854406"/>
            <a:ext cx="4736544" cy="33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5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960440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2.2.4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优柔寡断、不敢决策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898980" y="5245115"/>
            <a:ext cx="4989108" cy="77264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如果优柔寡断，不敢决策，则会徒徒失去许多机会。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898980" y="4393302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如同马云说的一样，很多人晚上想想千条路，早上起来走原路！</a:t>
            </a:r>
            <a:endParaRPr lang="zh-CN" altLang="en-US" b="1" dirty="0">
              <a:solidFill>
                <a:srgbClr val="FB002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 descr="F:\360云盘\02-个人资料\！PPT图片及版面资源\06-PPT精选插图\01-生活\214833-120P2132H92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9170" y="2870686"/>
            <a:ext cx="4979479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81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5423" y="3544625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执行力知识概述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第一章</a:t>
              </a: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802" y="2204865"/>
            <a:ext cx="2664000" cy="1718337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6160" y="4057868"/>
            <a:ext cx="2923084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执行力的研究背景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如何去理解执行力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执行力为什么重要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8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5423" y="3544625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怎样提升执行力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第三章</a:t>
              </a:r>
            </a:p>
          </p:txBody>
        </p:sp>
      </p:grpSp>
      <p:cxnSp>
        <p:nvCxnSpPr>
          <p:cNvPr id="15" name="直接连接符 14"/>
          <p:cNvCxnSpPr/>
          <p:nvPr/>
        </p:nvCxnSpPr>
        <p:spPr>
          <a:xfrm rot="10800000" flipV="1">
            <a:off x="7608465" y="3580722"/>
            <a:ext cx="0" cy="38520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6160" y="4057867"/>
            <a:ext cx="2923084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提升组织执行力的方法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提升个人执行力的方法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802" y="2204865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659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898980" y="4509120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他必须参与到具体的运营过程中，到员工中去，找到执行各阶段的具体情况与预期之间的差距，并进一步对其进行正确而深入的引导、解决困难，直至成功。这才是领导者最最重要的工作。而且不论组织大小，这些关键工作都不能交付给其他任何人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898980" y="3043909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各级领导必须参与到自己职能部门的具体工作当中，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成为带动全局的发动机！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领导者需要有一种执行的本能，他必须相信，“除非我使这个计划真正转变成现实，否则我现在所做的一切根本没有意义”。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创建强执行力文化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360云盘\02-个人资料\！PPT图片及版面资源\06-PPT精选插图\03-人物\10025-120410220F1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2870688"/>
            <a:ext cx="5047414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0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领导者做好表率</a:t>
            </a:r>
          </a:p>
        </p:txBody>
      </p:sp>
      <p:sp>
        <p:nvSpPr>
          <p:cNvPr id="9" name="矩形 8"/>
          <p:cNvSpPr/>
          <p:nvPr/>
        </p:nvSpPr>
        <p:spPr>
          <a:xfrm>
            <a:off x="1919536" y="3140968"/>
            <a:ext cx="4752528" cy="307119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063553" y="5396183"/>
            <a:ext cx="4536502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身教胜于言教，领导者表率对执行力的影响是决定性的！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因此，领导要做好强执行力的表率。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2063554" y="3230962"/>
            <a:ext cx="4536503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次，曹操行军，严令：大小将校，凡过麦田，但有践踏者，并皆斩首。但曹操坐骑受惊踏麦。曹操抽出佩剑欲自刎以治自己的踏麦之罪。再谋士嘉的劝说之下，乃以剑割自己的头发，掷于地说：“割发权代首”。此事在军中传开，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三军上下无不悚然，无不懔遵军令。</a:t>
            </a:r>
          </a:p>
        </p:txBody>
      </p:sp>
      <p:pic>
        <p:nvPicPr>
          <p:cNvPr id="1026" name="Picture 2" descr="http://mil.hebei.com.cn/xwzx/jspd/ztk/sgfyzcwjt/ccyqwjgg/200912/W020091210426657651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8" y="2431738"/>
            <a:ext cx="5040560" cy="378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2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3.1.3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完善制度、简化流程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1898980" y="4730360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有执行力的领导人通常都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言简意赅，说话不拐弯抹角也不虚伪矫饰，只是直陈己见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。他们知道该如何化繁为简，好让别人容易了解、评估并且展开实际行动，所以他们的话语常能成为众所遵循的常规。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1898980" y="3223661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韦尔奇说，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“执行力就是要消灭妨碍执行的官僚作风！”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。如论是制度还是流程，都要简洁、精炼，要便于理解，更要便于执行。简单才最有力量，简单才最有执行力。</a:t>
            </a:r>
          </a:p>
        </p:txBody>
      </p:sp>
      <p:pic>
        <p:nvPicPr>
          <p:cNvPr id="2050" name="Picture 2" descr="http://www.chinadaily.com.cn/gb/doc/2001-09/07/info_image_c_import_15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4" y="2870687"/>
            <a:ext cx="4840194" cy="33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4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19538" y="2276872"/>
            <a:ext cx="4752527" cy="4002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3553" y="5468191"/>
            <a:ext cx="4536502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管理的基本理念就是：管理简单化（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Managing less is managing better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3554" y="3068960"/>
            <a:ext cx="4536503" cy="231589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GE2001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年年报中说：为什么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拥有强大的执行力？因为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拥有这样一个制度化的高效系统，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可以做到所有的重大战略举措一经提出，在一个月内就能够完全进入操作状态，在我们从事的每一个行业都成为第一名或第二名，我们将通过革命性的变革，使之既具有大公司的强势又具有小公司的灵活精干。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639616" y="2862228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60"/>
          <p:cNvSpPr txBox="1"/>
          <p:nvPr/>
        </p:nvSpPr>
        <p:spPr>
          <a:xfrm>
            <a:off x="2711624" y="2492896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高效的执行系统</a:t>
            </a:r>
          </a:p>
        </p:txBody>
      </p:sp>
      <p:pic>
        <p:nvPicPr>
          <p:cNvPr id="3074" name="Picture 2" descr="http://www.brandoc.net/uploads/200910/1257006732RmLaX2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648" y="2276872"/>
            <a:ext cx="5040000" cy="304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rk Gray"/>
          <p:cNvSpPr/>
          <p:nvPr/>
        </p:nvSpPr>
        <p:spPr bwMode="auto">
          <a:xfrm>
            <a:off x="6888648" y="5445226"/>
            <a:ext cx="5040000" cy="83418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latin typeface="Segoe UI" pitchFamily="34" charset="0"/>
                <a:ea typeface="微软雅黑" pitchFamily="34" charset="-122"/>
                <a:cs typeface="Segoe UI" pitchFamily="34" charset="0"/>
              </a:rPr>
              <a:t>Managing less is managing better</a:t>
            </a:r>
            <a:endParaRPr lang="en-US" sz="2400" kern="0" dirty="0">
              <a:solidFill>
                <a:schemeClr val="bg1"/>
              </a:solidFill>
              <a:latin typeface="Segoe UI" pitchFamily="34" charset="0"/>
              <a:ea typeface="微软雅黑" pitchFamily="34" charset="-122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19538" y="2276872"/>
            <a:ext cx="4752527" cy="4002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3553" y="4628084"/>
            <a:ext cx="4536502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柳传志在一次“遵义会议”上雷霆震怒：“（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）必须做好，做不成，我会受很大影响，但我会把李勤（当时的联想集团副总裁）给干掉！”李勤当即站起来：“做不好，我下台，不过下台前我先要把杨元庆和郭为干掉！”。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3554" y="2912418"/>
            <a:ext cx="4536503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联想在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年进行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改造时，业务部门不积极执行，使流程设计的优化根本无法深入，长此下去，联想必将瘫痪；最后柳传志不得不施以铁腕手段，才杀灭企业内部试图拖垮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ERP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以保全既得利益的阴暗心态。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639616" y="2862228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60"/>
          <p:cNvSpPr txBox="1"/>
          <p:nvPr/>
        </p:nvSpPr>
        <p:spPr>
          <a:xfrm>
            <a:off x="2711624" y="2492896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联想的流程再造决心</a:t>
            </a:r>
          </a:p>
        </p:txBody>
      </p:sp>
      <p:pic>
        <p:nvPicPr>
          <p:cNvPr id="4104" name="Picture 8" descr="http://imgsrc.baidu.com/baike/pic/item/d01373f082025aaf9f86fe60fbedab64024f1ae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8687" y="2276872"/>
            <a:ext cx="4762500" cy="4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8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19538" y="2276872"/>
            <a:ext cx="4752527" cy="40025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2063553" y="4221089"/>
            <a:ext cx="4536502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创业于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1988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年的远大中央空调有限公司专门生产中央空调产品，其制度化管理始于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年，期间经过不断的调整和完善。凡是企业活动中能程序化的，远大几乎都以文件的形式程序化了。文件体系是远大制度的具体表现形式，员工的一切工作必须围绕文件的编制、执行、修改进行。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2063554" y="3031786"/>
            <a:ext cx="4536503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年诺贝尔经济学奖得主道格拉斯诺斯认为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制度的主要作用是消除或降低社会交往中的不确定性。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2567608" y="2862228"/>
            <a:ext cx="410445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560"/>
          <p:cNvSpPr txBox="1"/>
          <p:nvPr/>
        </p:nvSpPr>
        <p:spPr>
          <a:xfrm>
            <a:off x="2207568" y="2492896"/>
            <a:ext cx="44644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案例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流程和制度的完善是执行力基础</a:t>
            </a:r>
          </a:p>
        </p:txBody>
      </p:sp>
      <p:pic>
        <p:nvPicPr>
          <p:cNvPr id="5121" name="Picture 1" descr="http://www.broad.com/inc/uploads/article/201207/_B2N7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97" y="2276872"/>
            <a:ext cx="4838329" cy="167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6939540" y="4437112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公司专门设有以张跃为首的制度统筹委员会。远大认为：文件能使工作差错最少、效率最高，是实现企业生存和持续发展的首要保证。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1998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远大宣言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有如此描述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以制度为行动指南的管理方针，永不草率行事，并且不轻视任何小事。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696009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57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19536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3.1.4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选择有执行力的员工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2279576" y="4542574"/>
            <a:ext cx="9581326" cy="15937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要有应付急剧变化的“精力”。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能“激发活力”，就是要使机构兴奋起来，能鼓励人们去行动。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要有“锋芒”，要有自信去面对棘手的问题，要说“是”或“不是”，而不是“也许”。</a:t>
            </a:r>
          </a:p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要实施，即要永远兑现承诺，决不让人失望。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944588" y="4674064"/>
            <a:ext cx="216000" cy="1343100"/>
            <a:chOff x="1921123" y="3216642"/>
            <a:chExt cx="216000" cy="1343100"/>
          </a:xfrm>
        </p:grpSpPr>
        <p:sp>
          <p:nvSpPr>
            <p:cNvPr id="12" name="矩形 11"/>
            <p:cNvSpPr/>
            <p:nvPr/>
          </p:nvSpPr>
          <p:spPr>
            <a:xfrm>
              <a:off x="1921123" y="32166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921123" y="35923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921123" y="39680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1123" y="4343742"/>
              <a:ext cx="216000" cy="216000"/>
            </a:xfrm>
            <a:prstGeom prst="rect">
              <a:avLst/>
            </a:prstGeom>
            <a:solidFill>
              <a:srgbClr val="E200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Dark Gray"/>
          <p:cNvSpPr/>
          <p:nvPr/>
        </p:nvSpPr>
        <p:spPr bwMode="auto">
          <a:xfrm>
            <a:off x="1919537" y="3212976"/>
            <a:ext cx="9920621" cy="576064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</a:pP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2027536" y="3293356"/>
            <a:ext cx="9812621" cy="449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正如柳传志所言，“执行力就是积极选拔合适的人到合适的岗位上，即选好人、用好人”。</a:t>
            </a:r>
            <a:endParaRPr lang="zh-CN" altLang="en-US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919537" y="4077072"/>
            <a:ext cx="9236557" cy="40998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筛选总裁的四个标准就是基于执行能力的要求：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2" name="直接连接符 21"/>
          <p:cNvCxnSpPr>
            <a:endCxn id="21" idx="2"/>
          </p:cNvCxnSpPr>
          <p:nvPr/>
        </p:nvCxnSpPr>
        <p:spPr>
          <a:xfrm>
            <a:off x="1919537" y="4487056"/>
            <a:ext cx="4618279" cy="0"/>
          </a:xfrm>
          <a:prstGeom prst="line">
            <a:avLst/>
          </a:prstGeom>
          <a:ln>
            <a:solidFill>
              <a:srgbClr val="E20084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21" grpId="0"/>
        </p:bldLst>
      </p:timing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19536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监督检查、跟进追踪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898980" y="4149081"/>
            <a:ext cx="4989108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力良好的领导者都会严谨地进行后续追踪，以确保负责计划的人员能依照原定进度完成当初承诺的目标，同时也能厘清执行过程中的具体细节，并及时给下属以指导，协助解决困难。同时，如果遇到外在环境发生变化，完善的后续追踪也可使执行者迅速灵活地应变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898980" y="3043909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监督和检查不是信任不信任的问题，而是游戏规则！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后续追踪是计划得以成功执行的不可或缺的要素。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360云盘\02-个人资料\！PPT图片及版面资源\06-PPT精选插图\03-人物\1-1210111U3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5" y="2852936"/>
            <a:ext cx="476817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19536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3.1.5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监督检查、跟进追踪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898980" y="4443229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书中描述道“在每次会议之后，最好能制定一份清晰的跟进计划：目标是什么，谁负责这项任务，什么时候完成，通过何种方式完成，需要使用什么资源，下一次项目进度讨论什么时候进行，通过何种方式进行，将有哪些人参加等等。” 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898980" y="3043908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GE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通过实行 “六西格玛”质量管理体系，节省了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亿美金，“六西格玛”的思想核心是：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如果你强调什么，就把他量化；你不量化，就说明你不重视。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360云盘\02-个人资料\！PPT图片及版面资源\06-PPT精选插图\02-商务\mf821-022238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6120" y="2849471"/>
            <a:ext cx="2244988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360云盘\02-个人资料\！PPT图片及版面资源\06-PPT精选插图\03-人物\mf821-021667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7636" y="2849471"/>
            <a:ext cx="2244988" cy="336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656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执行力的研究背景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740304" y="4658352"/>
            <a:ext cx="5120598" cy="101476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企业亦是如此，一个优秀的企业做同样的事情，但是却比别人做得更好，落实更到位、更迅速，能够从激烈的竞争中脱颖而出，独占鳌头，靠的就是企业的执行力。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740304" y="3391826"/>
            <a:ext cx="512059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在这个充满竞争的世界里，有的人成绩斐然，有的人庸庸碌碌，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一个重要的原因就是优秀者更有实现构想的能力，这就是一个人的执行力。</a:t>
            </a:r>
          </a:p>
        </p:txBody>
      </p:sp>
    </p:spTree>
    <p:extLst>
      <p:ext uri="{BB962C8B-B14F-4D97-AF65-F5344CB8AC3E}">
        <p14:creationId xmlns:p14="http://schemas.microsoft.com/office/powerpoint/2010/main" val="344158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19536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3.1.6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奖惩分明，回报员工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898980" y="4149081"/>
            <a:ext cx="4989108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汉武大帝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的霍去病说：“作为将军，不一定要和士兵同吃同住，只要奖罚分明，士兵自然勇往直前。”刚开始，大将军卫青不以为然，但是事实证明他的论断是正确，他的部队所向披靡，无人能挡，取得了赫赫战功，让人不得不折服。由此，我们悟出：在企业里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奖惩分明也是提高执行力的有力杠杆。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898980" y="3043908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有人提出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“执行力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制度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监督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奖罚”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这样的一个公式。抛开长期的企业文化建设层面来讲，我们认为，这的确是一个可以立竿见影的办法。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cd-deyi.com/up_files/image/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5972" y="2852936"/>
            <a:ext cx="498267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7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1919536" y="287068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560"/>
          <p:cNvSpPr txBox="1"/>
          <p:nvPr/>
        </p:nvSpPr>
        <p:spPr>
          <a:xfrm>
            <a:off x="2711624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3.1.6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奖惩分明，回报员工</a:t>
            </a: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898980" y="4053571"/>
            <a:ext cx="4989108" cy="165006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韦尔奇认为：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所谓执行力就是企业奖惩制度的严格实施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。要搞好一个企业并不难，关键是给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的优秀员工不断地加薪加薪，对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的落后员工不断地淘汰淘汰。韦尔奇说，你最重要的工作不是把最差的员工变成表现不错的员工，而是要把表现不错的变成最好的。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898980" y="3147086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奖励是一种拉力，惩罚是一种推力，二者合力即可以倍增执行力。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F:\360云盘\02-个人资料\！PPT图片及版面资源\06-PPT精选插图\03-人物\金钱包围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089" y="2870686"/>
            <a:ext cx="5048688" cy="336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84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52466" y="2274951"/>
            <a:ext cx="9798135" cy="3171826"/>
            <a:chOff x="1921124" y="2276872"/>
            <a:chExt cx="9798135" cy="3171826"/>
          </a:xfrm>
        </p:grpSpPr>
        <p:pic>
          <p:nvPicPr>
            <p:cNvPr id="10" name="Picture 2" descr="http://www.bestvilla.com.cn/uploadfile/2011/0909/20110909093253486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1124" y="2276872"/>
              <a:ext cx="4762500" cy="3171826"/>
            </a:xfrm>
            <a:prstGeom prst="rect">
              <a:avLst/>
            </a:prstGeom>
            <a:noFill/>
            <a:ln w="127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Dark Gray"/>
            <p:cNvSpPr/>
            <p:nvPr/>
          </p:nvSpPr>
          <p:spPr bwMode="auto">
            <a:xfrm>
              <a:off x="6745659" y="2276872"/>
              <a:ext cx="4973600" cy="3171826"/>
            </a:xfrm>
            <a:prstGeom prst="roundRect">
              <a:avLst>
                <a:gd name="adj" fmla="val 0"/>
              </a:avLst>
            </a:prstGeom>
            <a:solidFill>
              <a:srgbClr val="363535"/>
            </a:solidFill>
            <a:ln w="1270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vert="horz" wrap="square" lIns="68583" tIns="34292" rIns="68583" bIns="34292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637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400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51532" y="3088744"/>
            <a:ext cx="4899068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一、找到优秀的管理人员，给他们足够的资源和权力，让他们去充分的发挥；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二、提拔和奖励你最优秀的员工，给他们不可思议的薪资，让他们来为你经营企业；</a:t>
            </a:r>
            <a:endParaRPr lang="en-US" altLang="zh-CN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三、毫不迟疑地去掉不合格的经理，他们应该去能够发挥他们特点的公司。</a:t>
            </a:r>
          </a:p>
        </p:txBody>
      </p:sp>
      <p:sp>
        <p:nvSpPr>
          <p:cNvPr id="2" name="矩形 1"/>
          <p:cNvSpPr/>
          <p:nvPr/>
        </p:nvSpPr>
        <p:spPr>
          <a:xfrm>
            <a:off x="1883532" y="2204864"/>
            <a:ext cx="9936000" cy="331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77000" y="2420888"/>
            <a:ext cx="4973600" cy="504056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560"/>
          <p:cNvSpPr txBox="1"/>
          <p:nvPr/>
        </p:nvSpPr>
        <p:spPr>
          <a:xfrm>
            <a:off x="6777000" y="2463691"/>
            <a:ext cx="497360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韦尔奇用人的三大理念</a:t>
            </a:r>
          </a:p>
        </p:txBody>
      </p:sp>
    </p:spTree>
    <p:extLst>
      <p:ext uri="{BB962C8B-B14F-4D97-AF65-F5344CB8AC3E}">
        <p14:creationId xmlns:p14="http://schemas.microsoft.com/office/powerpoint/2010/main" val="3110583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19536" y="4725144"/>
            <a:ext cx="4752528" cy="151216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19536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2592" y="4848083"/>
            <a:ext cx="4608512" cy="128342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通过目标的牵引和危机感的推促，改变自己麻木不仁，安于现状，裹足不前的危险状态。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898980" y="3116565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改变自己浑浑噩噩的状态，认识到社会竞争的残酷性，做好个人的职业生涯规划，制定阶段化的目标和切实可行的计划，并严格要求自己，提高自己的工作能力和执行力。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3552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3.2.1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树立目标，并加强危机意识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4464" y="2852937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360云盘\02-个人资料\！PPT图片及版面资源\06-PPT精选插图\03-人物\219049-1209241059286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90576" y="2870773"/>
            <a:ext cx="4923928" cy="3366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xtLst/>
        </p:spPr>
      </p:pic>
      <p:sp>
        <p:nvSpPr>
          <p:cNvPr id="35" name="Dark Gray"/>
          <p:cNvSpPr/>
          <p:nvPr/>
        </p:nvSpPr>
        <p:spPr bwMode="auto">
          <a:xfrm>
            <a:off x="1919536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104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19536" y="5013176"/>
            <a:ext cx="4752528" cy="1224136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19536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2002592" y="5173107"/>
            <a:ext cx="4608512" cy="848181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因此，遇到困难或挫折，要有“啃下硬骨头”的勇气和决心，绝不要轻易放弃！</a:t>
            </a: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898980" y="3116565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曾仕强说，“我们要了解，一个人如果没有做大事的打算就算了，既然要做大事，就要面对困难和挫折。挫折越严重，你就越知道自己是要做大事的人，这样激励自己才能成功。”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3552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3.2.2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磨练意志，培养毅力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4464" y="2852937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F:\360云盘\02-个人资料\！PPT图片及版面资源\06-PPT精选插图\10-综合\xpic435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097" y="2870773"/>
            <a:ext cx="4930883" cy="33665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xtLst/>
        </p:spPr>
      </p:pic>
      <p:sp>
        <p:nvSpPr>
          <p:cNvPr id="13" name="Dark Gray"/>
          <p:cNvSpPr/>
          <p:nvPr/>
        </p:nvSpPr>
        <p:spPr bwMode="auto">
          <a:xfrm>
            <a:off x="1919536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268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rk Gray"/>
          <p:cNvSpPr/>
          <p:nvPr/>
        </p:nvSpPr>
        <p:spPr bwMode="auto">
          <a:xfrm>
            <a:off x="1919536" y="5733256"/>
            <a:ext cx="4752528" cy="504056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3600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因此，要做行动的巨人！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919536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898980" y="3116564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晏子说，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“为者常成，行者常至”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。行动未必带来好的结果，但不行动就永远不会有结果。行动，撬动梦想。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3552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3.2.3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绝不拖延，立即行动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824464" y="2852937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898980" y="4437112"/>
            <a:ext cx="4989108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说一尺、不如做一寸，想一丈、不如做一尺，任何事都立刻去做的人才是伟大的人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。什么事情不怕自己不懂，只怕自己不做，边做边学，总会有成绩的。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 descr="F:\360云盘\02-个人资料\！PPT图片及版面资源\06-PPT精选插图\11-风景\xpic642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4113" y="2852937"/>
            <a:ext cx="4751021" cy="33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rk Gray"/>
          <p:cNvSpPr/>
          <p:nvPr/>
        </p:nvSpPr>
        <p:spPr bwMode="auto">
          <a:xfrm>
            <a:off x="1919536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02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src.baidu.com/forum/pic/item/00daa37436936d17dbb4bd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7528" y="2348880"/>
            <a:ext cx="3144322" cy="387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rk Gray"/>
          <p:cNvSpPr/>
          <p:nvPr/>
        </p:nvSpPr>
        <p:spPr bwMode="auto">
          <a:xfrm>
            <a:off x="5231904" y="4285888"/>
            <a:ext cx="6624736" cy="1937008"/>
          </a:xfrm>
          <a:prstGeom prst="roundRect">
            <a:avLst>
              <a:gd name="adj" fmla="val 0"/>
            </a:avLst>
          </a:prstGeom>
          <a:solidFill>
            <a:srgbClr val="E2008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1904" y="2335168"/>
            <a:ext cx="6624736" cy="17705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5361408" y="2396133"/>
            <a:ext cx="6336703" cy="179966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甘地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说，“重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要的是行动本身，而不是行动的结果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。你必须做正确的事情，你的权利也许不够大，时间也许不够多，但是这并不表示你就应该停止做正确的事。也许你永远也不能预知你所采取的行动会带来什么成果，可是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如果你什么也不做，那就绝对不会得到任何成果。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1600" b="1" dirty="0">
              <a:solidFill>
                <a:srgbClr val="FB002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744072" y="4497214"/>
            <a:ext cx="5112568" cy="13080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早做迟做都要做，不如早做；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认真也是做，应付也是做，不如好好做！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今天不做，明天也许没的做，活在当下，把握目前。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我们不做，谁来做？现在不做，何时做？</a:t>
            </a:r>
          </a:p>
        </p:txBody>
      </p:sp>
      <p:sp>
        <p:nvSpPr>
          <p:cNvPr id="18" name="TextBox 560"/>
          <p:cNvSpPr txBox="1"/>
          <p:nvPr/>
        </p:nvSpPr>
        <p:spPr>
          <a:xfrm>
            <a:off x="5231904" y="5723964"/>
            <a:ext cx="151216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做的格言</a:t>
            </a:r>
            <a:r>
              <a:rPr lang="en-US" altLang="zh-CN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6744072" y="4497214"/>
            <a:ext cx="0" cy="1512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56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1919536" y="2852936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898980" y="3116565"/>
            <a:ext cx="4989109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哥伦布说：“即使决定是错误的，那我们也可以通过执行来把事情做对，而不是再回头讨论”。</a:t>
            </a:r>
          </a:p>
        </p:txBody>
      </p:sp>
      <p:sp>
        <p:nvSpPr>
          <p:cNvPr id="26" name="TextBox 560"/>
          <p:cNvSpPr txBox="1"/>
          <p:nvPr/>
        </p:nvSpPr>
        <p:spPr>
          <a:xfrm>
            <a:off x="2063552" y="2438639"/>
            <a:ext cx="453650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3.2.4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不要迟疑，当机立断</a:t>
            </a:r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6944856" y="2852937"/>
            <a:ext cx="0" cy="338437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898980" y="4299213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如果我们总是希望能把事情考虑周全以后再行动，这固然没错，但这也是瞻前顾后、你犹豫不决的体现。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我们做事不能当机立断，一旦犹豫不决的时候，我们便会畏缩。畏缩就无法前进，就会失去很多机会，就会徒徒蹉跎时光，留下悔念。</a:t>
            </a:r>
          </a:p>
        </p:txBody>
      </p:sp>
      <p:sp>
        <p:nvSpPr>
          <p:cNvPr id="13" name="Dark Gray"/>
          <p:cNvSpPr/>
          <p:nvPr/>
        </p:nvSpPr>
        <p:spPr bwMode="auto">
          <a:xfrm>
            <a:off x="1919536" y="2348936"/>
            <a:ext cx="108000" cy="50400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919536" y="6237312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amuseum.cdstm.cn/AMuseum/ship/image/history/explore/xdl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118" y="2843457"/>
            <a:ext cx="4521506" cy="33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1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865423" y="3544625"/>
            <a:ext cx="2677474" cy="925279"/>
            <a:chOff x="480963" y="5096009"/>
            <a:chExt cx="2677474" cy="925279"/>
          </a:xfrm>
        </p:grpSpPr>
        <p:sp>
          <p:nvSpPr>
            <p:cNvPr id="11" name="矩形 10"/>
            <p:cNvSpPr/>
            <p:nvPr/>
          </p:nvSpPr>
          <p:spPr>
            <a:xfrm>
              <a:off x="480963" y="5096009"/>
              <a:ext cx="2664296" cy="92527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3"/>
            <p:cNvSpPr txBox="1"/>
            <p:nvPr/>
          </p:nvSpPr>
          <p:spPr>
            <a:xfrm>
              <a:off x="638157" y="5445224"/>
              <a:ext cx="2520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执行力理念</a:t>
              </a:r>
              <a:r>
                <a:rPr lang="en-US" altLang="zh-CN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原则</a:t>
              </a:r>
            </a:p>
          </p:txBody>
        </p:sp>
        <p:sp>
          <p:nvSpPr>
            <p:cNvPr id="13" name="文本框 24"/>
            <p:cNvSpPr txBox="1"/>
            <p:nvPr/>
          </p:nvSpPr>
          <p:spPr>
            <a:xfrm>
              <a:off x="624979" y="5157192"/>
              <a:ext cx="25202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第四章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 rot="10800000">
            <a:off x="7608464" y="3580722"/>
            <a:ext cx="2664000" cy="385200"/>
            <a:chOff x="5593828" y="4221088"/>
            <a:chExt cx="2664000" cy="405445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8257827" y="4221088"/>
              <a:ext cx="0" cy="405445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925828" y="2889088"/>
              <a:ext cx="0" cy="2664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48"/>
          <p:cNvSpPr>
            <a:spLocks noChangeArrowheads="1"/>
          </p:cNvSpPr>
          <p:nvPr/>
        </p:nvSpPr>
        <p:spPr bwMode="auto">
          <a:xfrm>
            <a:off x="7536160" y="4057868"/>
            <a:ext cx="4176464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执行开始前：决心第一，成败第二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执行过程中：速度第一，完美第二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执行结束后：结果第一，理由第二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9802" y="4077073"/>
            <a:ext cx="2664296" cy="392831"/>
            <a:chOff x="2065139" y="4077072"/>
            <a:chExt cx="2664296" cy="392831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4729435" y="4085183"/>
              <a:ext cx="0" cy="38472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2065139" y="4077072"/>
              <a:ext cx="2664000" cy="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9802" y="2204865"/>
            <a:ext cx="2664000" cy="1718335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58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6080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执行开始前：决心第一，成败第二</a:t>
            </a:r>
          </a:p>
        </p:txBody>
      </p:sp>
      <p:sp>
        <p:nvSpPr>
          <p:cNvPr id="3" name="矩形 2"/>
          <p:cNvSpPr/>
          <p:nvPr/>
        </p:nvSpPr>
        <p:spPr>
          <a:xfrm>
            <a:off x="1919538" y="2276872"/>
            <a:ext cx="4752527" cy="30963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2063554" y="3189475"/>
            <a:ext cx="4536503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郭台铭随身带个小闹钟，性格十万火急。他带人如带兵，看不得年轻人不上进，看不得事情没效率，他可以三天三夜不睡觉赶出货来，可以直接冲到生产线，连续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个月守在机器旁，硬是盯着磨出技术！“执行力说穿了，就是看你有没有决心。”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639616" y="2862228"/>
            <a:ext cx="403244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560"/>
          <p:cNvSpPr txBox="1"/>
          <p:nvPr/>
        </p:nvSpPr>
        <p:spPr>
          <a:xfrm>
            <a:off x="2207568" y="2492896"/>
            <a:ext cx="446449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阅读材料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你真正做决定了吗？</a:t>
            </a:r>
          </a:p>
        </p:txBody>
      </p:sp>
      <p:sp>
        <p:nvSpPr>
          <p:cNvPr id="8" name="Dark Gray"/>
          <p:cNvSpPr/>
          <p:nvPr/>
        </p:nvSpPr>
        <p:spPr bwMode="auto">
          <a:xfrm>
            <a:off x="1919536" y="5517232"/>
            <a:ext cx="9941366" cy="720080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有些事情，你现在不做，可能，你永远都不会做了。</a:t>
            </a:r>
            <a:endParaRPr lang="en-US" sz="2400" b="1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pic>
        <p:nvPicPr>
          <p:cNvPr id="13315" name="Picture 3" descr="F:\360云盘\02-个人资料\！PPT图片及版面资源\06-PPT精选插图\03-人物\240425-1210142125067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4307" y="2276872"/>
            <a:ext cx="50165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>
            <a:off x="1919536" y="6278840"/>
            <a:ext cx="994136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20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执行力的研究背景</a:t>
            </a:r>
          </a:p>
        </p:txBody>
      </p:sp>
      <p:sp>
        <p:nvSpPr>
          <p:cNvPr id="6" name="Dark Gray"/>
          <p:cNvSpPr/>
          <p:nvPr/>
        </p:nvSpPr>
        <p:spPr bwMode="auto">
          <a:xfrm>
            <a:off x="6740303" y="2677089"/>
            <a:ext cx="5099855" cy="2478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indent="457200"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您是否有听过余世维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《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赢在执行</a:t>
            </a: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》</a:t>
            </a:r>
            <a:r>
              <a:rPr lang="zh-CN" altLang="en-US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这门课？</a:t>
            </a: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740304" y="4658352"/>
            <a:ext cx="512059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之后，“执行力”开始成为了非常热门的话题，并且被很多企业所津津乐道。大家都希望通过对执行力的倡导，来提升本企业的执行力。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余世维的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赢在执行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课程一度非常火爆，至今热力不减。</a:t>
            </a:r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6740304" y="3068961"/>
            <a:ext cx="512059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执行力的研究，先起源于公共管理领域，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Larry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Bossidy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Ram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Charan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所著的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执行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如何完成任务的学问</a:t>
            </a:r>
            <a:r>
              <a:rPr lang="en-US" altLang="zh-CN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一举夺下该年度亚马逊商业图书销量第一的宝座。</a:t>
            </a:r>
          </a:p>
        </p:txBody>
      </p:sp>
    </p:spTree>
    <p:extLst>
      <p:ext uri="{BB962C8B-B14F-4D97-AF65-F5344CB8AC3E}">
        <p14:creationId xmlns:p14="http://schemas.microsoft.com/office/powerpoint/2010/main" val="1181599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6080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4.1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执行开始前：决心第一，成败第二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847529" y="4991263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如果已在执行阶段，还在想是不是应该做，这时执行就会有问题！如果不想做事的话，任何人都可以找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个理由来不做。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052661" y="4976002"/>
            <a:ext cx="4989108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这个时候只有一样东西发生作用，那就是你有没有决心！执行的关键是建立必胜的信心和决心，</a:t>
            </a:r>
            <a:r>
              <a:rPr lang="zh-CN" altLang="en-US" sz="1600" b="1" dirty="0">
                <a:solidFill>
                  <a:srgbClr val="FB0024"/>
                </a:solidFill>
                <a:latin typeface="微软雅黑" pitchFamily="34" charset="-122"/>
                <a:ea typeface="微软雅黑" pitchFamily="34" charset="-122"/>
              </a:rPr>
              <a:t>任何事，只要你认为做不成，那成功的概率就是零！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912151" y="4991262"/>
            <a:ext cx="0" cy="103002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F:\360云盘\02-个人资料\！PPT图片及版面资源\06-PPT精选插图\03-人物\219049-1209211120398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7018" y="2082762"/>
            <a:ext cx="4991070" cy="27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360云盘\02-个人资料\！PPT图片及版面资源\06-PPT精选插图\02-商务\255227C6520111AB6022ACA8730ADBC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4764" y="2082762"/>
            <a:ext cx="4901877" cy="27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45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6080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4.1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执行开始前：决心第一，成败第二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4542" y="4328833"/>
            <a:ext cx="4989108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不要错过今天，将一星期前、一个月前、一年前的害怕、怯懦、毁灭信心的思想从你心中除去，今天是你充满信心，永远摈弃害怕的日子，你今天才会充满信心地行动！这就是支撑我每天走向成功的秘密。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4542" y="3068960"/>
            <a:ext cx="4989109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建立你的决心！不能再有“以后再做”的事发生，因为根本没有明天再做这回事。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今天不是决定你明天做什么，而是决定你明天成为什么。</a:t>
            </a:r>
          </a:p>
        </p:txBody>
      </p:sp>
      <p:sp>
        <p:nvSpPr>
          <p:cNvPr id="7" name="Dark Gray"/>
          <p:cNvSpPr/>
          <p:nvPr/>
        </p:nvSpPr>
        <p:spPr bwMode="auto">
          <a:xfrm>
            <a:off x="6847123" y="5805264"/>
            <a:ext cx="4989107" cy="252028"/>
          </a:xfrm>
          <a:prstGeom prst="roundRect">
            <a:avLst>
              <a:gd name="adj" fmla="val 0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216000" tIns="34292" rIns="216000" bIns="34292" numCol="1" rtlCol="0" anchor="ctr" anchorCtr="0" compatLnSpc="1">
            <a:prstTxWarp prst="textNoShape">
              <a:avLst/>
            </a:prstTxWarp>
          </a:bodyPr>
          <a:lstStyle/>
          <a:p>
            <a:pPr indent="360000" algn="r" defTabSz="685637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乔伊</a:t>
            </a: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古拉德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848838" y="2852937"/>
            <a:ext cx="498567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F:\360云盘\02-个人资料\！PPT图片及版面资源\06-PPT精选插图\03-人物\20120208165810751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528" y="2852937"/>
            <a:ext cx="4811546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91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6080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4.2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执行过程中：速度第一，完美第二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6854542" y="4443229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竞技场上，一个出拳速度快的小个子一定能够击败动作迟缓的大块头，快如闪电，就会瞬间爆发惊人的力量。所有的经济组织无不追求“更高、更快、更强”，它不仅是奥运会的著名格言，也是企业运行的不二法则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企业永远喜欢有速度的人。</a:t>
            </a:r>
          </a:p>
        </p:txBody>
      </p:sp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6854542" y="3032689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“速度第一，完美第二”，是因为完成比完美更重要，而不能因为一味地追求完美，而导致迟迟不能完成任务或严重降低了完成任务的速度。现在不是大鱼吃小鱼的时代，而是快鱼吃慢鱼的时代。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920846" y="2924944"/>
            <a:ext cx="4863787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890424" y="6034351"/>
            <a:ext cx="478164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360云盘\02-个人资料\！PPT图片及版面资源\06-PPT精选插图\03-人物\Business_People_011_1024x68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90425" y="2924944"/>
            <a:ext cx="478164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6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6080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执行结束后：结果第一，理由第二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847528" y="2502188"/>
            <a:ext cx="4824536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60"/>
          <p:cNvSpPr txBox="1"/>
          <p:nvPr/>
        </p:nvSpPr>
        <p:spPr>
          <a:xfrm>
            <a:off x="1847528" y="2132856"/>
            <a:ext cx="417646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联邦快递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把客户所托变成使命</a:t>
            </a:r>
            <a:r>
              <a:rPr lang="en-US" altLang="zh-CN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endParaRPr lang="zh-CN" altLang="en-US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775521" y="2708921"/>
            <a:ext cx="4989109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2000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11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初，“象神”台风袭击台湾，带来大暴雨，基隆河水位暴涨，新店、文山及瑞芳地区几乎成了一片汪洋，最严重的汐止地区还出现两层楼高的严重积水，有不少人因此溺毙，台湾全省道路也出现多处塌方，再加上泥石流夹击，电力、电信系统严重受损，台湾地区笼罩在一片凄风苦雨中。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6783261" y="2515252"/>
            <a:ext cx="0" cy="353216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775521" y="4934515"/>
            <a:ext cx="4989108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虽然其它的货运快递业者都已停止递送，但联邦快递没有宣布停止服务，所有一线的员工都坚守在岗位上，丝毫不敢懈怠。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6854542" y="4149081"/>
            <a:ext cx="4989108" cy="1998239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当客户开门的一刹那，看到的是全身滴着水，满脸笑容的刘天一。那时客户的表情只能用‘除了惊讶，还是惊讶’来形容，因为没有人会想到，台风天还能准时收到货。虽然，冒着风雨送货最后只换来一句简单的“谢谢”，不过刘天一依旧笑容满面地表示，“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但是我相信，他们将成为我们一辈子的客户。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1600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854542" y="2708921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在四处都有积水的情况下，送信当然是一件十分危险的任务，刘天一回想，“当时完全没有考虑危不危险、辛不辛苦，心里只想着公司的精神是‘使命必达’，无论如何也得把货送到。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920846" y="2564904"/>
            <a:ext cx="4863787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890424" y="6034351"/>
            <a:ext cx="4781640" cy="0"/>
          </a:xfrm>
          <a:prstGeom prst="line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60"/>
          <p:cNvSpPr txBox="1"/>
          <p:nvPr/>
        </p:nvSpPr>
        <p:spPr>
          <a:xfrm>
            <a:off x="6816080" y="1268760"/>
            <a:ext cx="5044822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4.3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执行结束后：结果第一，理由第二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919536" y="2780928"/>
            <a:ext cx="4752528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826972" y="2852937"/>
            <a:ext cx="4989109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我们从不相信信誓旦旦，从不相信别人的承诺，我们只相信已经发生的事实，只关心正在发生的事实和数据。不管白猫黑猫，会抓老鼠的就是好猫！不要总是首先想到给自己开脱，总是先找一堆借口和理由。</a:t>
            </a: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826972" y="4293096"/>
            <a:ext cx="4989108" cy="168058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眼中有结果，就不会有困难，眼中有困难，就不会有结果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结果和困难是跷跷板上的两极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。我们是靠结果生存，我们不能靠理由生存，没有结果，我们就不能生存，这是硬道理！所以，在执行过程中，多想办法，少想借口。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1890424" y="6034351"/>
            <a:ext cx="478164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360云盘\02-个人资料\！PPT图片及版面资源\06-PPT精选插图\03-人物\189074-120609143200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6072" y="2780929"/>
            <a:ext cx="4798560" cy="325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2625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534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如何去理解执行力</a:t>
            </a:r>
          </a:p>
        </p:txBody>
      </p:sp>
      <p:sp>
        <p:nvSpPr>
          <p:cNvPr id="3" name="Dark Gray"/>
          <p:cNvSpPr/>
          <p:nvPr/>
        </p:nvSpPr>
        <p:spPr bwMode="auto">
          <a:xfrm>
            <a:off x="1775521" y="3140968"/>
            <a:ext cx="10064637" cy="1584176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5561" y="3394447"/>
            <a:ext cx="9704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“执行力应该成为一家公司的战略和目标的重要组成部分，它是目标和结果之间‘缺失的一环’”。</a:t>
            </a:r>
          </a:p>
        </p:txBody>
      </p:sp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1775521" y="2658977"/>
            <a:ext cx="10064637" cy="4496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lnSpc>
                <a:spcPct val="129000"/>
              </a:lnSpc>
              <a:spcAft>
                <a:spcPts val="600"/>
              </a:spcAft>
              <a:defRPr/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执行力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》(Execution)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一书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(Larry 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Bossidy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Ram </a:t>
            </a:r>
            <a:r>
              <a:rPr lang="en-US" altLang="zh-CN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Charan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合著作</a:t>
            </a: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一书中阐述：</a:t>
            </a:r>
            <a:endParaRPr lang="zh-CN" altLang="en-US" b="1" dirty="0">
              <a:solidFill>
                <a:srgbClr val="E20084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35560" y="2658976"/>
            <a:ext cx="129600" cy="8420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293864" y="2658976"/>
            <a:ext cx="0" cy="84203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rk Gray"/>
          <p:cNvSpPr/>
          <p:nvPr/>
        </p:nvSpPr>
        <p:spPr bwMode="auto">
          <a:xfrm>
            <a:off x="1775521" y="4761160"/>
            <a:ext cx="10064637" cy="108000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algn="ctr" defTabSz="68563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56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9536" y="3140968"/>
            <a:ext cx="4752528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如何去理解执行力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1.2.1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从组织的角度来理解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3553" y="5077630"/>
            <a:ext cx="4536502" cy="697114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因此，判断一个组织的执行力如何，即看这个组织能否保质保量地实现既定战略。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3554" y="3542496"/>
            <a:ext cx="4536503" cy="1362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由此，从组织的角度来讲，我们对执行力可以这样理解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执行力就是连接目标和结果的“那一环”，是将企业的长期战略一步步落到实处的能力。</a:t>
            </a:r>
          </a:p>
        </p:txBody>
      </p:sp>
      <p:pic>
        <p:nvPicPr>
          <p:cNvPr id="1026" name="Picture 2" descr="http://pic11.nipic.com/20101117/3320946_232724238829_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097" y="3140968"/>
            <a:ext cx="4723725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extLst/>
        </p:spPr>
      </p:pic>
    </p:spTree>
    <p:extLst>
      <p:ext uri="{BB962C8B-B14F-4D97-AF65-F5344CB8AC3E}">
        <p14:creationId xmlns:p14="http://schemas.microsoft.com/office/powerpoint/2010/main" val="10457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9536" y="3140968"/>
            <a:ext cx="4752528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如何去理解执行力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919536" y="2870687"/>
            <a:ext cx="475252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919536" y="2746706"/>
            <a:ext cx="720080" cy="12398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560"/>
          <p:cNvSpPr txBox="1"/>
          <p:nvPr/>
        </p:nvSpPr>
        <p:spPr>
          <a:xfrm>
            <a:off x="2711624" y="2438639"/>
            <a:ext cx="3672408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1.2.2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从个人的角度来理解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2063553" y="4797152"/>
            <a:ext cx="4536502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因此，从个人的角度来讲：</a:t>
            </a:r>
            <a:r>
              <a:rPr lang="zh-CN" altLang="en-US" sz="1600" b="1" dirty="0">
                <a:solidFill>
                  <a:srgbClr val="E20084"/>
                </a:solidFill>
                <a:latin typeface="微软雅黑" pitchFamily="34" charset="-122"/>
                <a:ea typeface="微软雅黑" pitchFamily="34" charset="-122"/>
              </a:rPr>
              <a:t>执行力就是“行动力”，就是每个员工在每个阶段都做到一丝不苟，从而最终不折不扣地完成任务。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2063554" y="3542495"/>
            <a:ext cx="4536503" cy="104528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9000"/>
              </a:lnSpc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伟大事业的成功源自于每一个细节的完美。同样，任何一次重大灾难也源自于一些不起眼的小事上的失误。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Picture 2" descr="F:\360云盘\04-待整理ing\pic\58013-1203211245013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60096" y="3140968"/>
            <a:ext cx="4723725" cy="295232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  <a:extLst/>
        </p:spPr>
      </p:pic>
    </p:spTree>
    <p:extLst>
      <p:ext uri="{BB962C8B-B14F-4D97-AF65-F5344CB8AC3E}">
        <p14:creationId xmlns:p14="http://schemas.microsoft.com/office/powerpoint/2010/main" val="1449303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9536" y="1916832"/>
            <a:ext cx="982800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560"/>
          <p:cNvSpPr txBox="1"/>
          <p:nvPr/>
        </p:nvSpPr>
        <p:spPr>
          <a:xfrm>
            <a:off x="9048328" y="1268760"/>
            <a:ext cx="2812574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1.2 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如何去理解执行力</a:t>
            </a:r>
          </a:p>
        </p:txBody>
      </p:sp>
      <p:sp>
        <p:nvSpPr>
          <p:cNvPr id="16" name="Dark Gray"/>
          <p:cNvSpPr/>
          <p:nvPr/>
        </p:nvSpPr>
        <p:spPr bwMode="auto">
          <a:xfrm>
            <a:off x="2031262" y="2031705"/>
            <a:ext cx="9576000" cy="504055"/>
          </a:xfrm>
          <a:prstGeom prst="roundRect">
            <a:avLst>
              <a:gd name="adj" fmla="val 0"/>
            </a:avLst>
          </a:prstGeom>
          <a:solidFill>
            <a:srgbClr val="36353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83" tIns="34292" rIns="68583" bIns="34292" numCol="1" rtlCol="0" anchor="ctr" anchorCtr="0" compatLnSpc="1">
            <a:prstTxWarp prst="textNoShape">
              <a:avLst/>
            </a:prstTxWarp>
          </a:bodyPr>
          <a:lstStyle/>
          <a:p>
            <a:pPr defTabSz="68563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       我们从个人和组织的两个角度，将对执行与执行力的理解总结如下：</a:t>
            </a:r>
            <a:endParaRPr lang="en-US" kern="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83561"/>
              </p:ext>
            </p:extLst>
          </p:nvPr>
        </p:nvGraphicFramePr>
        <p:xfrm>
          <a:off x="2031264" y="3011240"/>
          <a:ext cx="9595065" cy="259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8121"/>
                <a:gridCol w="4608066"/>
                <a:gridCol w="3888878"/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类别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个人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组织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008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执行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即“行动”，指把想法变成行动；把行动变成结果；保质保量完成任务，不折不扣得到结果！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指“贯彻、实施”，即将战略落实到实处</a:t>
                      </a: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执行力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即，“行动力”，就是指把想干的事干成功的能力，注重细节、保质保量、按时完成任务的能力。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指贯彻战略意图，完成预定目标的能力。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0952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12213</TotalTime>
  <Words>5514</Words>
  <Application>Microsoft Office PowerPoint</Application>
  <PresentationFormat>自定义</PresentationFormat>
  <Paragraphs>230</Paragraphs>
  <Slides>56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58" baseType="lpstr"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2012-10-07T00:28:30Z</dcterms:created>
  <dcterms:modified xsi:type="dcterms:W3CDTF">2017-08-13T03:55:02Z</dcterms:modified>
</cp:coreProperties>
</file>